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6"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1CBBD5-62C4-42BE-AD14-2C90C50ADDF7}" v="213" dt="2025-10-07T14:46:44.9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4B2059-5641-4A9B-96DD-5FA64FA5432C}" type="datetimeFigureOut">
              <a:rPr lang="en-IN" smtClean="0"/>
              <a:t>09-10-2025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85BB1-1386-49BD-9D5B-AABE7D8A8146}" type="slidenum">
              <a:rPr lang="en-IN" smtClean="0"/>
              <a:t>‹#›</a:t>
            </a:fld>
            <a:endParaRPr lang="en-IN"/>
          </a:p>
        </p:txBody>
      </p:sp>
    </p:spTree>
    <p:extLst>
      <p:ext uri="{BB962C8B-B14F-4D97-AF65-F5344CB8AC3E}">
        <p14:creationId xmlns:p14="http://schemas.microsoft.com/office/powerpoint/2010/main" val="2509778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885BB1-1386-49BD-9D5B-AABE7D8A8146}" type="slidenum">
              <a:rPr lang="en-IN" smtClean="0"/>
              <a:t>1</a:t>
            </a:fld>
            <a:endParaRPr lang="en-IN"/>
          </a:p>
        </p:txBody>
      </p:sp>
    </p:spTree>
    <p:extLst>
      <p:ext uri="{BB962C8B-B14F-4D97-AF65-F5344CB8AC3E}">
        <p14:creationId xmlns:p14="http://schemas.microsoft.com/office/powerpoint/2010/main" val="2306307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885BB1-1386-49BD-9D5B-AABE7D8A8146}" type="slidenum">
              <a:rPr lang="en-IN" smtClean="0"/>
              <a:t>3</a:t>
            </a:fld>
            <a:endParaRPr lang="en-IN"/>
          </a:p>
        </p:txBody>
      </p:sp>
    </p:spTree>
    <p:extLst>
      <p:ext uri="{BB962C8B-B14F-4D97-AF65-F5344CB8AC3E}">
        <p14:creationId xmlns:p14="http://schemas.microsoft.com/office/powerpoint/2010/main" val="306926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36CC-9990-7A8B-A0E6-C98EF8A3B4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138AB9-0295-D964-CF7A-B1AA0E06C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902727-FD2C-B80F-FE63-5693FD69E367}"/>
              </a:ext>
            </a:extLst>
          </p:cNvPr>
          <p:cNvSpPr>
            <a:spLocks noGrp="1"/>
          </p:cNvSpPr>
          <p:nvPr>
            <p:ph type="dt" sz="half" idx="10"/>
          </p:nvPr>
        </p:nvSpPr>
        <p:spPr/>
        <p:txBody>
          <a:bodyPr/>
          <a:lstStyle/>
          <a:p>
            <a:fld id="{5018B0D5-33FC-4ABE-9BE4-EE37D68BF074}" type="datetimeFigureOut">
              <a:rPr lang="en-IN" smtClean="0"/>
              <a:t>09-10-2025</a:t>
            </a:fld>
            <a:endParaRPr lang="en-IN"/>
          </a:p>
        </p:txBody>
      </p:sp>
      <p:sp>
        <p:nvSpPr>
          <p:cNvPr id="5" name="Footer Placeholder 4">
            <a:extLst>
              <a:ext uri="{FF2B5EF4-FFF2-40B4-BE49-F238E27FC236}">
                <a16:creationId xmlns:a16="http://schemas.microsoft.com/office/drawing/2014/main" id="{31C81566-5325-78E5-C3EF-E0A524BBB3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B87C09-35A1-5E5C-27EF-B47DADB65F1E}"/>
              </a:ext>
            </a:extLst>
          </p:cNvPr>
          <p:cNvSpPr>
            <a:spLocks noGrp="1"/>
          </p:cNvSpPr>
          <p:nvPr>
            <p:ph type="sldNum" sz="quarter" idx="12"/>
          </p:nvPr>
        </p:nvSpPr>
        <p:spPr/>
        <p:txBody>
          <a:bodyPr/>
          <a:lstStyle/>
          <a:p>
            <a:fld id="{DFB66600-4733-4327-A1A1-1F49892936B8}" type="slidenum">
              <a:rPr lang="en-IN" smtClean="0"/>
              <a:t>‹#›</a:t>
            </a:fld>
            <a:endParaRPr lang="en-IN"/>
          </a:p>
        </p:txBody>
      </p:sp>
    </p:spTree>
    <p:extLst>
      <p:ext uri="{BB962C8B-B14F-4D97-AF65-F5344CB8AC3E}">
        <p14:creationId xmlns:p14="http://schemas.microsoft.com/office/powerpoint/2010/main" val="3511190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0C4C-D3CA-32D7-4E85-7503C6C882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6086C7-A724-29C0-0AC2-8F60A8F7DF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C0C9BE-6CE3-F8D3-A18B-236B150D896E}"/>
              </a:ext>
            </a:extLst>
          </p:cNvPr>
          <p:cNvSpPr>
            <a:spLocks noGrp="1"/>
          </p:cNvSpPr>
          <p:nvPr>
            <p:ph type="dt" sz="half" idx="10"/>
          </p:nvPr>
        </p:nvSpPr>
        <p:spPr/>
        <p:txBody>
          <a:bodyPr/>
          <a:lstStyle/>
          <a:p>
            <a:fld id="{5018B0D5-33FC-4ABE-9BE4-EE37D68BF074}" type="datetimeFigureOut">
              <a:rPr lang="en-IN" smtClean="0"/>
              <a:t>09-10-2025</a:t>
            </a:fld>
            <a:endParaRPr lang="en-IN"/>
          </a:p>
        </p:txBody>
      </p:sp>
      <p:sp>
        <p:nvSpPr>
          <p:cNvPr id="5" name="Footer Placeholder 4">
            <a:extLst>
              <a:ext uri="{FF2B5EF4-FFF2-40B4-BE49-F238E27FC236}">
                <a16:creationId xmlns:a16="http://schemas.microsoft.com/office/drawing/2014/main" id="{834E24F8-D98F-779B-94A6-C186BF8948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417B4E-FB54-7C7C-E052-40673B1EECB6}"/>
              </a:ext>
            </a:extLst>
          </p:cNvPr>
          <p:cNvSpPr>
            <a:spLocks noGrp="1"/>
          </p:cNvSpPr>
          <p:nvPr>
            <p:ph type="sldNum" sz="quarter" idx="12"/>
          </p:nvPr>
        </p:nvSpPr>
        <p:spPr/>
        <p:txBody>
          <a:bodyPr/>
          <a:lstStyle/>
          <a:p>
            <a:fld id="{DFB66600-4733-4327-A1A1-1F49892936B8}" type="slidenum">
              <a:rPr lang="en-IN" smtClean="0"/>
              <a:t>‹#›</a:t>
            </a:fld>
            <a:endParaRPr lang="en-IN"/>
          </a:p>
        </p:txBody>
      </p:sp>
    </p:spTree>
    <p:extLst>
      <p:ext uri="{BB962C8B-B14F-4D97-AF65-F5344CB8AC3E}">
        <p14:creationId xmlns:p14="http://schemas.microsoft.com/office/powerpoint/2010/main" val="4047445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273F34-B311-8918-5526-F59335095A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AC85DB-A0FB-E810-F4B4-3E66906F1A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C65056-CFF4-326F-3B50-4B132334F618}"/>
              </a:ext>
            </a:extLst>
          </p:cNvPr>
          <p:cNvSpPr>
            <a:spLocks noGrp="1"/>
          </p:cNvSpPr>
          <p:nvPr>
            <p:ph type="dt" sz="half" idx="10"/>
          </p:nvPr>
        </p:nvSpPr>
        <p:spPr/>
        <p:txBody>
          <a:bodyPr/>
          <a:lstStyle/>
          <a:p>
            <a:fld id="{5018B0D5-33FC-4ABE-9BE4-EE37D68BF074}" type="datetimeFigureOut">
              <a:rPr lang="en-IN" smtClean="0"/>
              <a:t>09-10-2025</a:t>
            </a:fld>
            <a:endParaRPr lang="en-IN"/>
          </a:p>
        </p:txBody>
      </p:sp>
      <p:sp>
        <p:nvSpPr>
          <p:cNvPr id="5" name="Footer Placeholder 4">
            <a:extLst>
              <a:ext uri="{FF2B5EF4-FFF2-40B4-BE49-F238E27FC236}">
                <a16:creationId xmlns:a16="http://schemas.microsoft.com/office/drawing/2014/main" id="{4BCAE7EB-E36C-CF8A-5704-98224AC8C6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96F8C3-D7D7-DD87-4240-52B746FC479F}"/>
              </a:ext>
            </a:extLst>
          </p:cNvPr>
          <p:cNvSpPr>
            <a:spLocks noGrp="1"/>
          </p:cNvSpPr>
          <p:nvPr>
            <p:ph type="sldNum" sz="quarter" idx="12"/>
          </p:nvPr>
        </p:nvSpPr>
        <p:spPr/>
        <p:txBody>
          <a:bodyPr/>
          <a:lstStyle/>
          <a:p>
            <a:fld id="{DFB66600-4733-4327-A1A1-1F49892936B8}" type="slidenum">
              <a:rPr lang="en-IN" smtClean="0"/>
              <a:t>‹#›</a:t>
            </a:fld>
            <a:endParaRPr lang="en-IN"/>
          </a:p>
        </p:txBody>
      </p:sp>
    </p:spTree>
    <p:extLst>
      <p:ext uri="{BB962C8B-B14F-4D97-AF65-F5344CB8AC3E}">
        <p14:creationId xmlns:p14="http://schemas.microsoft.com/office/powerpoint/2010/main" val="2509132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F159-03EF-F831-BC61-5DDD3A0A7A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2B072A-6FF7-38E9-50C4-BD8B6B95F2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47E848-B42D-28C5-C075-3AEB9D5D8B05}"/>
              </a:ext>
            </a:extLst>
          </p:cNvPr>
          <p:cNvSpPr>
            <a:spLocks noGrp="1"/>
          </p:cNvSpPr>
          <p:nvPr>
            <p:ph type="dt" sz="half" idx="10"/>
          </p:nvPr>
        </p:nvSpPr>
        <p:spPr/>
        <p:txBody>
          <a:bodyPr/>
          <a:lstStyle/>
          <a:p>
            <a:fld id="{5018B0D5-33FC-4ABE-9BE4-EE37D68BF074}" type="datetimeFigureOut">
              <a:rPr lang="en-IN" smtClean="0"/>
              <a:t>09-10-2025</a:t>
            </a:fld>
            <a:endParaRPr lang="en-IN"/>
          </a:p>
        </p:txBody>
      </p:sp>
      <p:sp>
        <p:nvSpPr>
          <p:cNvPr id="5" name="Footer Placeholder 4">
            <a:extLst>
              <a:ext uri="{FF2B5EF4-FFF2-40B4-BE49-F238E27FC236}">
                <a16:creationId xmlns:a16="http://schemas.microsoft.com/office/drawing/2014/main" id="{D07EA75B-6553-BF79-3CC8-0C46D9097F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2C75B0-CA20-F3E4-C45B-9D44FBE2D1DB}"/>
              </a:ext>
            </a:extLst>
          </p:cNvPr>
          <p:cNvSpPr>
            <a:spLocks noGrp="1"/>
          </p:cNvSpPr>
          <p:nvPr>
            <p:ph type="sldNum" sz="quarter" idx="12"/>
          </p:nvPr>
        </p:nvSpPr>
        <p:spPr/>
        <p:txBody>
          <a:bodyPr/>
          <a:lstStyle/>
          <a:p>
            <a:fld id="{DFB66600-4733-4327-A1A1-1F49892936B8}" type="slidenum">
              <a:rPr lang="en-IN" smtClean="0"/>
              <a:t>‹#›</a:t>
            </a:fld>
            <a:endParaRPr lang="en-IN"/>
          </a:p>
        </p:txBody>
      </p:sp>
    </p:spTree>
    <p:extLst>
      <p:ext uri="{BB962C8B-B14F-4D97-AF65-F5344CB8AC3E}">
        <p14:creationId xmlns:p14="http://schemas.microsoft.com/office/powerpoint/2010/main" val="3990145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915F-CBD2-8DD4-5CDD-4FC11344B9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B53D53-4224-3222-5D3E-7364960D09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DDB01C-442E-0667-C979-0582D0F6A890}"/>
              </a:ext>
            </a:extLst>
          </p:cNvPr>
          <p:cNvSpPr>
            <a:spLocks noGrp="1"/>
          </p:cNvSpPr>
          <p:nvPr>
            <p:ph type="dt" sz="half" idx="10"/>
          </p:nvPr>
        </p:nvSpPr>
        <p:spPr/>
        <p:txBody>
          <a:bodyPr/>
          <a:lstStyle/>
          <a:p>
            <a:fld id="{5018B0D5-33FC-4ABE-9BE4-EE37D68BF074}" type="datetimeFigureOut">
              <a:rPr lang="en-IN" smtClean="0"/>
              <a:t>09-10-2025</a:t>
            </a:fld>
            <a:endParaRPr lang="en-IN"/>
          </a:p>
        </p:txBody>
      </p:sp>
      <p:sp>
        <p:nvSpPr>
          <p:cNvPr id="5" name="Footer Placeholder 4">
            <a:extLst>
              <a:ext uri="{FF2B5EF4-FFF2-40B4-BE49-F238E27FC236}">
                <a16:creationId xmlns:a16="http://schemas.microsoft.com/office/drawing/2014/main" id="{D825C97B-5642-EE47-F25A-E21ED55E1D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6B24BD-3BD8-9529-9115-59CBED4D0464}"/>
              </a:ext>
            </a:extLst>
          </p:cNvPr>
          <p:cNvSpPr>
            <a:spLocks noGrp="1"/>
          </p:cNvSpPr>
          <p:nvPr>
            <p:ph type="sldNum" sz="quarter" idx="12"/>
          </p:nvPr>
        </p:nvSpPr>
        <p:spPr/>
        <p:txBody>
          <a:bodyPr/>
          <a:lstStyle/>
          <a:p>
            <a:fld id="{DFB66600-4733-4327-A1A1-1F49892936B8}" type="slidenum">
              <a:rPr lang="en-IN" smtClean="0"/>
              <a:t>‹#›</a:t>
            </a:fld>
            <a:endParaRPr lang="en-IN"/>
          </a:p>
        </p:txBody>
      </p:sp>
    </p:spTree>
    <p:extLst>
      <p:ext uri="{BB962C8B-B14F-4D97-AF65-F5344CB8AC3E}">
        <p14:creationId xmlns:p14="http://schemas.microsoft.com/office/powerpoint/2010/main" val="4218202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1FF7-0761-36A0-BA84-8375A3A1B7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BC102A-1C93-183F-948D-53882E32BD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83A2C5-C865-2B25-37CC-61BED0038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8A341E-F72A-6D1B-2FCB-BF8070848E0B}"/>
              </a:ext>
            </a:extLst>
          </p:cNvPr>
          <p:cNvSpPr>
            <a:spLocks noGrp="1"/>
          </p:cNvSpPr>
          <p:nvPr>
            <p:ph type="dt" sz="half" idx="10"/>
          </p:nvPr>
        </p:nvSpPr>
        <p:spPr/>
        <p:txBody>
          <a:bodyPr/>
          <a:lstStyle/>
          <a:p>
            <a:fld id="{5018B0D5-33FC-4ABE-9BE4-EE37D68BF074}" type="datetimeFigureOut">
              <a:rPr lang="en-IN" smtClean="0"/>
              <a:t>09-10-2025</a:t>
            </a:fld>
            <a:endParaRPr lang="en-IN"/>
          </a:p>
        </p:txBody>
      </p:sp>
      <p:sp>
        <p:nvSpPr>
          <p:cNvPr id="6" name="Footer Placeholder 5">
            <a:extLst>
              <a:ext uri="{FF2B5EF4-FFF2-40B4-BE49-F238E27FC236}">
                <a16:creationId xmlns:a16="http://schemas.microsoft.com/office/drawing/2014/main" id="{7A87FAED-A1D2-2AB9-E55F-3F962BF19F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BA3221-746C-D01B-7AA8-C8721EDD63A6}"/>
              </a:ext>
            </a:extLst>
          </p:cNvPr>
          <p:cNvSpPr>
            <a:spLocks noGrp="1"/>
          </p:cNvSpPr>
          <p:nvPr>
            <p:ph type="sldNum" sz="quarter" idx="12"/>
          </p:nvPr>
        </p:nvSpPr>
        <p:spPr/>
        <p:txBody>
          <a:bodyPr/>
          <a:lstStyle/>
          <a:p>
            <a:fld id="{DFB66600-4733-4327-A1A1-1F49892936B8}" type="slidenum">
              <a:rPr lang="en-IN" smtClean="0"/>
              <a:t>‹#›</a:t>
            </a:fld>
            <a:endParaRPr lang="en-IN"/>
          </a:p>
        </p:txBody>
      </p:sp>
    </p:spTree>
    <p:extLst>
      <p:ext uri="{BB962C8B-B14F-4D97-AF65-F5344CB8AC3E}">
        <p14:creationId xmlns:p14="http://schemas.microsoft.com/office/powerpoint/2010/main" val="25838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10F27-3EC1-942D-0380-BF0FE367AB5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3F6216-5B93-E691-F441-777952A2D9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17ECA8-3018-D493-0B2B-FEBC8E83B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3A310F6-D168-64D2-0785-1104E2C8BE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0A9E68-C8A4-5839-92A6-30789A1B1F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F1E1F0-C21D-F69C-A05B-47A1DE069E65}"/>
              </a:ext>
            </a:extLst>
          </p:cNvPr>
          <p:cNvSpPr>
            <a:spLocks noGrp="1"/>
          </p:cNvSpPr>
          <p:nvPr>
            <p:ph type="dt" sz="half" idx="10"/>
          </p:nvPr>
        </p:nvSpPr>
        <p:spPr/>
        <p:txBody>
          <a:bodyPr/>
          <a:lstStyle/>
          <a:p>
            <a:fld id="{5018B0D5-33FC-4ABE-9BE4-EE37D68BF074}" type="datetimeFigureOut">
              <a:rPr lang="en-IN" smtClean="0"/>
              <a:t>09-10-2025</a:t>
            </a:fld>
            <a:endParaRPr lang="en-IN"/>
          </a:p>
        </p:txBody>
      </p:sp>
      <p:sp>
        <p:nvSpPr>
          <p:cNvPr id="8" name="Footer Placeholder 7">
            <a:extLst>
              <a:ext uri="{FF2B5EF4-FFF2-40B4-BE49-F238E27FC236}">
                <a16:creationId xmlns:a16="http://schemas.microsoft.com/office/drawing/2014/main" id="{92E17117-EA49-0472-1A66-C6BF54B4AD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F720C7-DC56-0D52-5298-DAC56742996A}"/>
              </a:ext>
            </a:extLst>
          </p:cNvPr>
          <p:cNvSpPr>
            <a:spLocks noGrp="1"/>
          </p:cNvSpPr>
          <p:nvPr>
            <p:ph type="sldNum" sz="quarter" idx="12"/>
          </p:nvPr>
        </p:nvSpPr>
        <p:spPr/>
        <p:txBody>
          <a:bodyPr/>
          <a:lstStyle/>
          <a:p>
            <a:fld id="{DFB66600-4733-4327-A1A1-1F49892936B8}" type="slidenum">
              <a:rPr lang="en-IN" smtClean="0"/>
              <a:t>‹#›</a:t>
            </a:fld>
            <a:endParaRPr lang="en-IN"/>
          </a:p>
        </p:txBody>
      </p:sp>
    </p:spTree>
    <p:extLst>
      <p:ext uri="{BB962C8B-B14F-4D97-AF65-F5344CB8AC3E}">
        <p14:creationId xmlns:p14="http://schemas.microsoft.com/office/powerpoint/2010/main" val="4175516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BDA8-9785-A554-73D8-1A79570C8F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E8C525-B240-F280-9CFE-EB2FCEDDCA71}"/>
              </a:ext>
            </a:extLst>
          </p:cNvPr>
          <p:cNvSpPr>
            <a:spLocks noGrp="1"/>
          </p:cNvSpPr>
          <p:nvPr>
            <p:ph type="dt" sz="half" idx="10"/>
          </p:nvPr>
        </p:nvSpPr>
        <p:spPr/>
        <p:txBody>
          <a:bodyPr/>
          <a:lstStyle/>
          <a:p>
            <a:fld id="{5018B0D5-33FC-4ABE-9BE4-EE37D68BF074}" type="datetimeFigureOut">
              <a:rPr lang="en-IN" smtClean="0"/>
              <a:t>09-10-2025</a:t>
            </a:fld>
            <a:endParaRPr lang="en-IN"/>
          </a:p>
        </p:txBody>
      </p:sp>
      <p:sp>
        <p:nvSpPr>
          <p:cNvPr id="4" name="Footer Placeholder 3">
            <a:extLst>
              <a:ext uri="{FF2B5EF4-FFF2-40B4-BE49-F238E27FC236}">
                <a16:creationId xmlns:a16="http://schemas.microsoft.com/office/drawing/2014/main" id="{A3BC10C8-32C2-136B-7257-32A1D2E42E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07A633C-54C3-786A-B0C7-3206902F3337}"/>
              </a:ext>
            </a:extLst>
          </p:cNvPr>
          <p:cNvSpPr>
            <a:spLocks noGrp="1"/>
          </p:cNvSpPr>
          <p:nvPr>
            <p:ph type="sldNum" sz="quarter" idx="12"/>
          </p:nvPr>
        </p:nvSpPr>
        <p:spPr/>
        <p:txBody>
          <a:bodyPr/>
          <a:lstStyle/>
          <a:p>
            <a:fld id="{DFB66600-4733-4327-A1A1-1F49892936B8}" type="slidenum">
              <a:rPr lang="en-IN" smtClean="0"/>
              <a:t>‹#›</a:t>
            </a:fld>
            <a:endParaRPr lang="en-IN"/>
          </a:p>
        </p:txBody>
      </p:sp>
    </p:spTree>
    <p:extLst>
      <p:ext uri="{BB962C8B-B14F-4D97-AF65-F5344CB8AC3E}">
        <p14:creationId xmlns:p14="http://schemas.microsoft.com/office/powerpoint/2010/main" val="364196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EFA96A-BD1D-3DCF-C6E9-440D30F6F6E0}"/>
              </a:ext>
            </a:extLst>
          </p:cNvPr>
          <p:cNvSpPr>
            <a:spLocks noGrp="1"/>
          </p:cNvSpPr>
          <p:nvPr>
            <p:ph type="dt" sz="half" idx="10"/>
          </p:nvPr>
        </p:nvSpPr>
        <p:spPr/>
        <p:txBody>
          <a:bodyPr/>
          <a:lstStyle/>
          <a:p>
            <a:fld id="{5018B0D5-33FC-4ABE-9BE4-EE37D68BF074}" type="datetimeFigureOut">
              <a:rPr lang="en-IN" smtClean="0"/>
              <a:t>09-10-2025</a:t>
            </a:fld>
            <a:endParaRPr lang="en-IN"/>
          </a:p>
        </p:txBody>
      </p:sp>
      <p:sp>
        <p:nvSpPr>
          <p:cNvPr id="3" name="Footer Placeholder 2">
            <a:extLst>
              <a:ext uri="{FF2B5EF4-FFF2-40B4-BE49-F238E27FC236}">
                <a16:creationId xmlns:a16="http://schemas.microsoft.com/office/drawing/2014/main" id="{483FA472-C8CD-032C-9E17-7CBA42178ED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EBA5B55-C55B-170B-87CE-3E5771BFC14F}"/>
              </a:ext>
            </a:extLst>
          </p:cNvPr>
          <p:cNvSpPr>
            <a:spLocks noGrp="1"/>
          </p:cNvSpPr>
          <p:nvPr>
            <p:ph type="sldNum" sz="quarter" idx="12"/>
          </p:nvPr>
        </p:nvSpPr>
        <p:spPr/>
        <p:txBody>
          <a:bodyPr/>
          <a:lstStyle/>
          <a:p>
            <a:fld id="{DFB66600-4733-4327-A1A1-1F49892936B8}" type="slidenum">
              <a:rPr lang="en-IN" smtClean="0"/>
              <a:t>‹#›</a:t>
            </a:fld>
            <a:endParaRPr lang="en-IN"/>
          </a:p>
        </p:txBody>
      </p:sp>
    </p:spTree>
    <p:extLst>
      <p:ext uri="{BB962C8B-B14F-4D97-AF65-F5344CB8AC3E}">
        <p14:creationId xmlns:p14="http://schemas.microsoft.com/office/powerpoint/2010/main" val="3645818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93014-3DEB-D9DE-95DF-2382274DF3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FEB6D34-129D-9BD1-D3AB-17E635D0E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FB008B1-2ADA-5041-0FA5-911FC1B1E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534A51-CD80-856D-1F41-4DE467D7EEA6}"/>
              </a:ext>
            </a:extLst>
          </p:cNvPr>
          <p:cNvSpPr>
            <a:spLocks noGrp="1"/>
          </p:cNvSpPr>
          <p:nvPr>
            <p:ph type="dt" sz="half" idx="10"/>
          </p:nvPr>
        </p:nvSpPr>
        <p:spPr/>
        <p:txBody>
          <a:bodyPr/>
          <a:lstStyle/>
          <a:p>
            <a:fld id="{5018B0D5-33FC-4ABE-9BE4-EE37D68BF074}" type="datetimeFigureOut">
              <a:rPr lang="en-IN" smtClean="0"/>
              <a:t>09-10-2025</a:t>
            </a:fld>
            <a:endParaRPr lang="en-IN"/>
          </a:p>
        </p:txBody>
      </p:sp>
      <p:sp>
        <p:nvSpPr>
          <p:cNvPr id="6" name="Footer Placeholder 5">
            <a:extLst>
              <a:ext uri="{FF2B5EF4-FFF2-40B4-BE49-F238E27FC236}">
                <a16:creationId xmlns:a16="http://schemas.microsoft.com/office/drawing/2014/main" id="{631B313F-B07C-E435-BD22-5EEACE1874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B67FD6-7B7F-D3A8-3405-92A4B4692E24}"/>
              </a:ext>
            </a:extLst>
          </p:cNvPr>
          <p:cNvSpPr>
            <a:spLocks noGrp="1"/>
          </p:cNvSpPr>
          <p:nvPr>
            <p:ph type="sldNum" sz="quarter" idx="12"/>
          </p:nvPr>
        </p:nvSpPr>
        <p:spPr/>
        <p:txBody>
          <a:bodyPr/>
          <a:lstStyle/>
          <a:p>
            <a:fld id="{DFB66600-4733-4327-A1A1-1F49892936B8}" type="slidenum">
              <a:rPr lang="en-IN" smtClean="0"/>
              <a:t>‹#›</a:t>
            </a:fld>
            <a:endParaRPr lang="en-IN"/>
          </a:p>
        </p:txBody>
      </p:sp>
    </p:spTree>
    <p:extLst>
      <p:ext uri="{BB962C8B-B14F-4D97-AF65-F5344CB8AC3E}">
        <p14:creationId xmlns:p14="http://schemas.microsoft.com/office/powerpoint/2010/main" val="174875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2CB20-7571-2365-C1CE-1F308F15F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9E72E40-D3E6-3BED-5541-85149031C4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AE6D01-0204-DDD5-E26F-1634CB754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28F93-D467-3FBA-61F7-C825C3F3CEDF}"/>
              </a:ext>
            </a:extLst>
          </p:cNvPr>
          <p:cNvSpPr>
            <a:spLocks noGrp="1"/>
          </p:cNvSpPr>
          <p:nvPr>
            <p:ph type="dt" sz="half" idx="10"/>
          </p:nvPr>
        </p:nvSpPr>
        <p:spPr/>
        <p:txBody>
          <a:bodyPr/>
          <a:lstStyle/>
          <a:p>
            <a:fld id="{5018B0D5-33FC-4ABE-9BE4-EE37D68BF074}" type="datetimeFigureOut">
              <a:rPr lang="en-IN" smtClean="0"/>
              <a:t>09-10-2025</a:t>
            </a:fld>
            <a:endParaRPr lang="en-IN"/>
          </a:p>
        </p:txBody>
      </p:sp>
      <p:sp>
        <p:nvSpPr>
          <p:cNvPr id="6" name="Footer Placeholder 5">
            <a:extLst>
              <a:ext uri="{FF2B5EF4-FFF2-40B4-BE49-F238E27FC236}">
                <a16:creationId xmlns:a16="http://schemas.microsoft.com/office/drawing/2014/main" id="{4D0E2FAA-2B2E-CEB9-1ABB-D83B6B965B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2121E4-4553-5A9B-81A8-E2F3F38BDF94}"/>
              </a:ext>
            </a:extLst>
          </p:cNvPr>
          <p:cNvSpPr>
            <a:spLocks noGrp="1"/>
          </p:cNvSpPr>
          <p:nvPr>
            <p:ph type="sldNum" sz="quarter" idx="12"/>
          </p:nvPr>
        </p:nvSpPr>
        <p:spPr/>
        <p:txBody>
          <a:bodyPr/>
          <a:lstStyle/>
          <a:p>
            <a:fld id="{DFB66600-4733-4327-A1A1-1F49892936B8}" type="slidenum">
              <a:rPr lang="en-IN" smtClean="0"/>
              <a:t>‹#›</a:t>
            </a:fld>
            <a:endParaRPr lang="en-IN"/>
          </a:p>
        </p:txBody>
      </p:sp>
    </p:spTree>
    <p:extLst>
      <p:ext uri="{BB962C8B-B14F-4D97-AF65-F5344CB8AC3E}">
        <p14:creationId xmlns:p14="http://schemas.microsoft.com/office/powerpoint/2010/main" val="3538711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2523EC-EA5C-FC2C-9AD5-A4F323EC35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D512C7-75D5-C149-E740-78E49D04D0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B122DA-E829-E3C7-7A9B-C653A67B7B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8B0D5-33FC-4ABE-9BE4-EE37D68BF074}" type="datetimeFigureOut">
              <a:rPr lang="en-IN" smtClean="0"/>
              <a:t>09-10-2025</a:t>
            </a:fld>
            <a:endParaRPr lang="en-IN"/>
          </a:p>
        </p:txBody>
      </p:sp>
      <p:sp>
        <p:nvSpPr>
          <p:cNvPr id="5" name="Footer Placeholder 4">
            <a:extLst>
              <a:ext uri="{FF2B5EF4-FFF2-40B4-BE49-F238E27FC236}">
                <a16:creationId xmlns:a16="http://schemas.microsoft.com/office/drawing/2014/main" id="{133AD83A-699B-EDAF-80FC-602270116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B7FF196-29F2-F7F0-81E0-41F5DC587B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B66600-4733-4327-A1A1-1F49892936B8}" type="slidenum">
              <a:rPr lang="en-IN" smtClean="0"/>
              <a:t>‹#›</a:t>
            </a:fld>
            <a:endParaRPr lang="en-IN"/>
          </a:p>
        </p:txBody>
      </p:sp>
    </p:spTree>
    <p:extLst>
      <p:ext uri="{BB962C8B-B14F-4D97-AF65-F5344CB8AC3E}">
        <p14:creationId xmlns:p14="http://schemas.microsoft.com/office/powerpoint/2010/main" val="16341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21F660D-5CC2-EE74-46DF-4ABA05C1B893}"/>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60000"/>
                  <a:lumOff val="40000"/>
                </a:schemeClr>
              </a:solidFill>
            </a:endParaRPr>
          </a:p>
        </p:txBody>
      </p:sp>
      <p:sp>
        <p:nvSpPr>
          <p:cNvPr id="11" name="Oval 10">
            <a:extLst>
              <a:ext uri="{FF2B5EF4-FFF2-40B4-BE49-F238E27FC236}">
                <a16:creationId xmlns:a16="http://schemas.microsoft.com/office/drawing/2014/main" id="{51D673F8-460A-074D-6408-EECE3B47E367}"/>
              </a:ext>
            </a:extLst>
          </p:cNvPr>
          <p:cNvSpPr/>
          <p:nvPr/>
        </p:nvSpPr>
        <p:spPr>
          <a:xfrm>
            <a:off x="-1710812" y="-430161"/>
            <a:ext cx="6096000" cy="771832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CE05CD9-DE2B-8755-7D62-13639AF0CC13}"/>
              </a:ext>
            </a:extLst>
          </p:cNvPr>
          <p:cNvSpPr txBox="1"/>
          <p:nvPr/>
        </p:nvSpPr>
        <p:spPr>
          <a:xfrm>
            <a:off x="5624052" y="1209189"/>
            <a:ext cx="5515897" cy="5170646"/>
          </a:xfrm>
          <a:prstGeom prst="rect">
            <a:avLst/>
          </a:prstGeom>
          <a:noFill/>
        </p:spPr>
        <p:txBody>
          <a:bodyPr wrap="square" rtlCol="0">
            <a:spAutoFit/>
          </a:bodyPr>
          <a:lstStyle/>
          <a:p>
            <a:pPr algn="r"/>
            <a:r>
              <a:rPr lang="en-IN" sz="6600" dirty="0">
                <a:solidFill>
                  <a:schemeClr val="accent5"/>
                </a:solidFill>
                <a:latin typeface="Arial Black" panose="020B0A04020102020204" pitchFamily="34" charset="0"/>
              </a:rPr>
              <a:t>CUSTOMER</a:t>
            </a:r>
          </a:p>
          <a:p>
            <a:pPr algn="r"/>
            <a:r>
              <a:rPr lang="en-IN" sz="6600" dirty="0">
                <a:solidFill>
                  <a:schemeClr val="accent5"/>
                </a:solidFill>
                <a:latin typeface="Arial Black" panose="020B0A04020102020204" pitchFamily="34" charset="0"/>
              </a:rPr>
              <a:t>TREND ANALYSIS BY FOOD BRANDS</a:t>
            </a:r>
          </a:p>
        </p:txBody>
      </p:sp>
      <p:sp>
        <p:nvSpPr>
          <p:cNvPr id="13" name="TextBox 12">
            <a:extLst>
              <a:ext uri="{FF2B5EF4-FFF2-40B4-BE49-F238E27FC236}">
                <a16:creationId xmlns:a16="http://schemas.microsoft.com/office/drawing/2014/main" id="{0A4953BD-B7CA-9781-6AC3-E3CA140E7B9B}"/>
              </a:ext>
            </a:extLst>
          </p:cNvPr>
          <p:cNvSpPr txBox="1"/>
          <p:nvPr/>
        </p:nvSpPr>
        <p:spPr>
          <a:xfrm>
            <a:off x="7698659" y="532443"/>
            <a:ext cx="4060723" cy="461665"/>
          </a:xfrm>
          <a:prstGeom prst="rect">
            <a:avLst/>
          </a:prstGeom>
          <a:noFill/>
        </p:spPr>
        <p:txBody>
          <a:bodyPr wrap="square" rtlCol="0">
            <a:spAutoFit/>
          </a:bodyPr>
          <a:lstStyle/>
          <a:p>
            <a:r>
              <a:rPr lang="en-IN" sz="2400" u="sng" dirty="0">
                <a:solidFill>
                  <a:schemeClr val="accent5">
                    <a:lumMod val="75000"/>
                  </a:schemeClr>
                </a:solidFill>
                <a:latin typeface="Arial Black" panose="020B0A04020102020204" pitchFamily="34" charset="0"/>
              </a:rPr>
              <a:t>TEAM 03</a:t>
            </a:r>
          </a:p>
        </p:txBody>
      </p:sp>
    </p:spTree>
    <p:extLst>
      <p:ext uri="{BB962C8B-B14F-4D97-AF65-F5344CB8AC3E}">
        <p14:creationId xmlns:p14="http://schemas.microsoft.com/office/powerpoint/2010/main" val="3024446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3900E3-4A21-15A0-798D-D501FF617FE8}"/>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B8BE71F-B42B-D31F-CFD0-8596125F80E2}"/>
              </a:ext>
            </a:extLst>
          </p:cNvPr>
          <p:cNvSpPr txBox="1"/>
          <p:nvPr/>
        </p:nvSpPr>
        <p:spPr>
          <a:xfrm>
            <a:off x="3067664" y="292632"/>
            <a:ext cx="6705600" cy="584775"/>
          </a:xfrm>
          <a:prstGeom prst="rect">
            <a:avLst/>
          </a:prstGeom>
          <a:noFill/>
        </p:spPr>
        <p:txBody>
          <a:bodyPr wrap="square" rtlCol="0">
            <a:spAutoFit/>
          </a:bodyPr>
          <a:lstStyle/>
          <a:p>
            <a:r>
              <a:rPr lang="en-IN" sz="3200" u="sng" dirty="0">
                <a:solidFill>
                  <a:schemeClr val="accent5"/>
                </a:solidFill>
                <a:latin typeface="Arial Black" panose="020B0A04020102020204" pitchFamily="34" charset="0"/>
              </a:rPr>
              <a:t>FUTURE ENHANCEMENT</a:t>
            </a:r>
          </a:p>
        </p:txBody>
      </p:sp>
      <p:sp>
        <p:nvSpPr>
          <p:cNvPr id="4" name="Rectangle: Rounded Corners 3">
            <a:extLst>
              <a:ext uri="{FF2B5EF4-FFF2-40B4-BE49-F238E27FC236}">
                <a16:creationId xmlns:a16="http://schemas.microsoft.com/office/drawing/2014/main" id="{D26444AB-B8A4-4BB2-91A7-3C00C8CAA177}"/>
              </a:ext>
            </a:extLst>
          </p:cNvPr>
          <p:cNvSpPr/>
          <p:nvPr/>
        </p:nvSpPr>
        <p:spPr>
          <a:xfrm>
            <a:off x="1632155" y="1494503"/>
            <a:ext cx="9134168" cy="4532671"/>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250E245-B93C-D2F9-19D4-B11DEA920385}"/>
              </a:ext>
            </a:extLst>
          </p:cNvPr>
          <p:cNvSpPr txBox="1"/>
          <p:nvPr/>
        </p:nvSpPr>
        <p:spPr>
          <a:xfrm>
            <a:off x="2239295" y="1887677"/>
            <a:ext cx="8180439" cy="3785652"/>
          </a:xfrm>
          <a:prstGeom prst="rect">
            <a:avLst/>
          </a:prstGeom>
          <a:noFill/>
        </p:spPr>
        <p:txBody>
          <a:bodyPr wrap="square" rtlCol="0">
            <a:spAutoFit/>
          </a:bodyPr>
          <a:lstStyle/>
          <a:p>
            <a:r>
              <a:rPr lang="en-US" sz="2000" dirty="0">
                <a:solidFill>
                  <a:schemeClr val="bg1"/>
                </a:solidFill>
              </a:rPr>
              <a:t>In the future, this project can be extended to include </a:t>
            </a:r>
            <a:r>
              <a:rPr lang="en-US" sz="2000" b="1" dirty="0">
                <a:solidFill>
                  <a:schemeClr val="bg1"/>
                </a:solidFill>
              </a:rPr>
              <a:t>real-time data integration</a:t>
            </a:r>
            <a:r>
              <a:rPr lang="en-US" sz="2000" dirty="0">
                <a:solidFill>
                  <a:schemeClr val="bg1"/>
                </a:solidFill>
              </a:rPr>
              <a:t> from social media platforms and review sites to continuously monitor customer sentiment as it evolves. Incorporating </a:t>
            </a:r>
            <a:r>
              <a:rPr lang="en-US" sz="2000" b="1" dirty="0">
                <a:solidFill>
                  <a:schemeClr val="bg1"/>
                </a:solidFill>
              </a:rPr>
              <a:t>predictive analytics and machine learning models</a:t>
            </a:r>
            <a:r>
              <a:rPr lang="en-US" sz="2000" dirty="0">
                <a:solidFill>
                  <a:schemeClr val="bg1"/>
                </a:solidFill>
              </a:rPr>
              <a:t> will enable the system to forecast emerging customer preferences, detect potential product issues early, and suggest improvement strategies proactively. The dashboards can be enhanced with </a:t>
            </a:r>
            <a:r>
              <a:rPr lang="en-US" sz="2000" b="1" dirty="0">
                <a:solidFill>
                  <a:schemeClr val="bg1"/>
                </a:solidFill>
              </a:rPr>
              <a:t>interactive storytelling visuals</a:t>
            </a:r>
            <a:r>
              <a:rPr lang="en-US" sz="2000" dirty="0">
                <a:solidFill>
                  <a:schemeClr val="bg1"/>
                </a:solidFill>
              </a:rPr>
              <a:t>, </a:t>
            </a:r>
            <a:r>
              <a:rPr lang="en-US" sz="2000" b="1" dirty="0">
                <a:solidFill>
                  <a:schemeClr val="bg1"/>
                </a:solidFill>
              </a:rPr>
              <a:t>AI-driven recommendations</a:t>
            </a:r>
            <a:r>
              <a:rPr lang="en-US" sz="2000" dirty="0">
                <a:solidFill>
                  <a:schemeClr val="bg1"/>
                </a:solidFill>
              </a:rPr>
              <a:t>, and </a:t>
            </a:r>
            <a:r>
              <a:rPr lang="en-US" sz="2000" b="1" dirty="0">
                <a:solidFill>
                  <a:schemeClr val="bg1"/>
                </a:solidFill>
              </a:rPr>
              <a:t>automated alerts</a:t>
            </a:r>
            <a:r>
              <a:rPr lang="en-US" sz="2000" dirty="0">
                <a:solidFill>
                  <a:schemeClr val="bg1"/>
                </a:solidFill>
              </a:rPr>
              <a:t> for sudden sentiment changes. Additionally, linking the system with </a:t>
            </a:r>
            <a:r>
              <a:rPr lang="en-US" sz="2000" b="1" dirty="0">
                <a:solidFill>
                  <a:schemeClr val="bg1"/>
                </a:solidFill>
              </a:rPr>
              <a:t>sales and supply chain data</a:t>
            </a:r>
            <a:r>
              <a:rPr lang="en-US" sz="2000" dirty="0">
                <a:solidFill>
                  <a:schemeClr val="bg1"/>
                </a:solidFill>
              </a:rPr>
              <a:t> can provide a complete view of how customer opinions directly impact business performance. These advancements will make the solution more dynamic, intelligent, and valuable for data-driven decision-making in the food industry.</a:t>
            </a:r>
            <a:endParaRPr lang="en-IN" sz="2000" dirty="0">
              <a:solidFill>
                <a:schemeClr val="bg1"/>
              </a:solidFill>
            </a:endParaRPr>
          </a:p>
        </p:txBody>
      </p:sp>
      <p:sp>
        <p:nvSpPr>
          <p:cNvPr id="7" name="Hexagon 6">
            <a:extLst>
              <a:ext uri="{FF2B5EF4-FFF2-40B4-BE49-F238E27FC236}">
                <a16:creationId xmlns:a16="http://schemas.microsoft.com/office/drawing/2014/main" id="{A3507DC2-AFC1-0A73-7899-F431BCE44DB0}"/>
              </a:ext>
            </a:extLst>
          </p:cNvPr>
          <p:cNvSpPr/>
          <p:nvPr/>
        </p:nvSpPr>
        <p:spPr>
          <a:xfrm rot="10800000">
            <a:off x="-314383" y="6027174"/>
            <a:ext cx="1041721" cy="8308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a:extLst>
              <a:ext uri="{FF2B5EF4-FFF2-40B4-BE49-F238E27FC236}">
                <a16:creationId xmlns:a16="http://schemas.microsoft.com/office/drawing/2014/main" id="{3A323B4E-D4F1-060C-A2EA-1724E2D2ED77}"/>
              </a:ext>
            </a:extLst>
          </p:cNvPr>
          <p:cNvSpPr/>
          <p:nvPr/>
        </p:nvSpPr>
        <p:spPr>
          <a:xfrm rot="10800000">
            <a:off x="11462795" y="-245807"/>
            <a:ext cx="1041721" cy="83082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4138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4DBD450-E6C5-343E-80AC-B6FC8103D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6" name="Freeform: Shape 5">
            <a:extLst>
              <a:ext uri="{FF2B5EF4-FFF2-40B4-BE49-F238E27FC236}">
                <a16:creationId xmlns:a16="http://schemas.microsoft.com/office/drawing/2014/main" id="{413A4ADD-F6E8-A6B7-D4C9-5FB7D9BAD69F}"/>
              </a:ext>
            </a:extLst>
          </p:cNvPr>
          <p:cNvSpPr/>
          <p:nvPr/>
        </p:nvSpPr>
        <p:spPr>
          <a:xfrm>
            <a:off x="0" y="0"/>
            <a:ext cx="12192000" cy="6858000"/>
          </a:xfrm>
          <a:custGeom>
            <a:avLst/>
            <a:gdLst/>
            <a:ahLst/>
            <a:cxnLst/>
            <a:rect l="l" t="t" r="r" b="b"/>
            <a:pathLst>
              <a:path w="12192000" h="6858000">
                <a:moveTo>
                  <a:pt x="3900081" y="3027568"/>
                </a:moveTo>
                <a:lnTo>
                  <a:pt x="4020516" y="3419731"/>
                </a:lnTo>
                <a:lnTo>
                  <a:pt x="3780938" y="3419731"/>
                </a:lnTo>
                <a:close/>
                <a:moveTo>
                  <a:pt x="9254842" y="2981432"/>
                </a:moveTo>
                <a:cubicBezTo>
                  <a:pt x="9325784" y="2981432"/>
                  <a:pt x="9381966" y="3005120"/>
                  <a:pt x="9423390" y="3052497"/>
                </a:cubicBezTo>
                <a:cubicBezTo>
                  <a:pt x="9464814" y="3099874"/>
                  <a:pt x="9485526" y="3174908"/>
                  <a:pt x="9485526" y="3277600"/>
                </a:cubicBezTo>
                <a:cubicBezTo>
                  <a:pt x="9485526" y="3399639"/>
                  <a:pt x="9465682" y="3484223"/>
                  <a:pt x="9425995" y="3531352"/>
                </a:cubicBezTo>
                <a:cubicBezTo>
                  <a:pt x="9386307" y="3578481"/>
                  <a:pt x="9330249" y="3602045"/>
                  <a:pt x="9257819" y="3602045"/>
                </a:cubicBezTo>
                <a:cubicBezTo>
                  <a:pt x="9187374" y="3602045"/>
                  <a:pt x="9131687" y="3577984"/>
                  <a:pt x="9090759" y="3529863"/>
                </a:cubicBezTo>
                <a:cubicBezTo>
                  <a:pt x="9049832" y="3481742"/>
                  <a:pt x="9029368" y="3402615"/>
                  <a:pt x="9029368" y="3292483"/>
                </a:cubicBezTo>
                <a:cubicBezTo>
                  <a:pt x="9029368" y="3181358"/>
                  <a:pt x="9049956" y="3101735"/>
                  <a:pt x="9091131" y="3053613"/>
                </a:cubicBezTo>
                <a:cubicBezTo>
                  <a:pt x="9132307" y="3005492"/>
                  <a:pt x="9186878" y="2981432"/>
                  <a:pt x="9254842" y="2981432"/>
                </a:cubicBezTo>
                <a:close/>
                <a:moveTo>
                  <a:pt x="10002257" y="2744795"/>
                </a:moveTo>
                <a:lnTo>
                  <a:pt x="10002257" y="3394744"/>
                </a:lnTo>
                <a:cubicBezTo>
                  <a:pt x="10002257" y="3448283"/>
                  <a:pt x="10012675" y="3509756"/>
                  <a:pt x="10033511" y="3579163"/>
                </a:cubicBezTo>
                <a:cubicBezTo>
                  <a:pt x="10046410" y="3622292"/>
                  <a:pt x="10070346" y="3664183"/>
                  <a:pt x="10105320" y="3704835"/>
                </a:cubicBezTo>
                <a:cubicBezTo>
                  <a:pt x="10140295" y="3745488"/>
                  <a:pt x="10178867" y="3776844"/>
                  <a:pt x="10221034" y="3798905"/>
                </a:cubicBezTo>
                <a:cubicBezTo>
                  <a:pt x="10263202" y="3820966"/>
                  <a:pt x="10315664" y="3835715"/>
                  <a:pt x="10378420" y="3843152"/>
                </a:cubicBezTo>
                <a:cubicBezTo>
                  <a:pt x="10441176" y="3850590"/>
                  <a:pt x="10499095" y="3854309"/>
                  <a:pt x="10552177" y="3854309"/>
                </a:cubicBezTo>
                <a:cubicBezTo>
                  <a:pt x="10643954" y="3854309"/>
                  <a:pt x="10722585" y="3842162"/>
                  <a:pt x="10788070" y="3817869"/>
                </a:cubicBezTo>
                <a:cubicBezTo>
                  <a:pt x="10835198" y="3800521"/>
                  <a:pt x="10880220" y="3770405"/>
                  <a:pt x="10923131" y="3727520"/>
                </a:cubicBezTo>
                <a:cubicBezTo>
                  <a:pt x="10966044" y="3684635"/>
                  <a:pt x="10997545" y="3634562"/>
                  <a:pt x="11017637" y="3577302"/>
                </a:cubicBezTo>
                <a:cubicBezTo>
                  <a:pt x="11037729" y="3520042"/>
                  <a:pt x="11047775" y="3459189"/>
                  <a:pt x="11047775" y="3394744"/>
                </a:cubicBezTo>
                <a:lnTo>
                  <a:pt x="11047775" y="2744795"/>
                </a:lnTo>
                <a:lnTo>
                  <a:pt x="10711423" y="2744795"/>
                </a:lnTo>
                <a:lnTo>
                  <a:pt x="10711423" y="3410220"/>
                </a:lnTo>
                <a:cubicBezTo>
                  <a:pt x="10711423" y="3470689"/>
                  <a:pt x="10694929" y="3517405"/>
                  <a:pt x="10661938" y="3550368"/>
                </a:cubicBezTo>
                <a:cubicBezTo>
                  <a:pt x="10628948" y="3583331"/>
                  <a:pt x="10583431" y="3599813"/>
                  <a:pt x="10525388" y="3599813"/>
                </a:cubicBezTo>
                <a:cubicBezTo>
                  <a:pt x="10466849" y="3599813"/>
                  <a:pt x="10421084" y="3583085"/>
                  <a:pt x="10388094" y="3549630"/>
                </a:cubicBezTo>
                <a:cubicBezTo>
                  <a:pt x="10355103" y="3516174"/>
                  <a:pt x="10338609" y="3469704"/>
                  <a:pt x="10338609" y="3410220"/>
                </a:cubicBezTo>
                <a:lnTo>
                  <a:pt x="10338609" y="2744795"/>
                </a:lnTo>
                <a:close/>
                <a:moveTo>
                  <a:pt x="7538705" y="2744795"/>
                </a:moveTo>
                <a:lnTo>
                  <a:pt x="7963610" y="3378803"/>
                </a:lnTo>
                <a:lnTo>
                  <a:pt x="7963610" y="3835705"/>
                </a:lnTo>
                <a:lnTo>
                  <a:pt x="8301450" y="3835705"/>
                </a:lnTo>
                <a:lnTo>
                  <a:pt x="8301450" y="3378803"/>
                </a:lnTo>
                <a:lnTo>
                  <a:pt x="8725610" y="2744795"/>
                </a:lnTo>
                <a:lnTo>
                  <a:pt x="8353179" y="2744795"/>
                </a:lnTo>
                <a:lnTo>
                  <a:pt x="8132949" y="3112807"/>
                </a:lnTo>
                <a:lnTo>
                  <a:pt x="7913136" y="2744795"/>
                </a:lnTo>
                <a:close/>
                <a:moveTo>
                  <a:pt x="5869151" y="2744795"/>
                </a:moveTo>
                <a:lnTo>
                  <a:pt x="5869151" y="3835705"/>
                </a:lnTo>
                <a:lnTo>
                  <a:pt x="6206247" y="3835705"/>
                </a:lnTo>
                <a:lnTo>
                  <a:pt x="6206247" y="3569501"/>
                </a:lnTo>
                <a:lnTo>
                  <a:pt x="6380399" y="3387070"/>
                </a:lnTo>
                <a:lnTo>
                  <a:pt x="6610420" y="3835705"/>
                </a:lnTo>
                <a:lnTo>
                  <a:pt x="7025546" y="3835705"/>
                </a:lnTo>
                <a:lnTo>
                  <a:pt x="6609595" y="3156549"/>
                </a:lnTo>
                <a:lnTo>
                  <a:pt x="7007687" y="2744795"/>
                </a:lnTo>
                <a:lnTo>
                  <a:pt x="6559353" y="2744795"/>
                </a:lnTo>
                <a:lnTo>
                  <a:pt x="6206247" y="3157049"/>
                </a:lnTo>
                <a:lnTo>
                  <a:pt x="6206247" y="2744795"/>
                </a:lnTo>
                <a:close/>
                <a:moveTo>
                  <a:pt x="4603071" y="2744795"/>
                </a:moveTo>
                <a:lnTo>
                  <a:pt x="4603071" y="3835705"/>
                </a:lnTo>
                <a:lnTo>
                  <a:pt x="4920075" y="3835705"/>
                </a:lnTo>
                <a:lnTo>
                  <a:pt x="4920075" y="3236719"/>
                </a:lnTo>
                <a:lnTo>
                  <a:pt x="5328608" y="3835705"/>
                </a:lnTo>
                <a:lnTo>
                  <a:pt x="5646356" y="3835705"/>
                </a:lnTo>
                <a:lnTo>
                  <a:pt x="5646356" y="2744795"/>
                </a:lnTo>
                <a:lnTo>
                  <a:pt x="5328608" y="2744795"/>
                </a:lnTo>
                <a:lnTo>
                  <a:pt x="5328608" y="3348340"/>
                </a:lnTo>
                <a:lnTo>
                  <a:pt x="4917843" y="2744795"/>
                </a:lnTo>
                <a:close/>
                <a:moveTo>
                  <a:pt x="3720360" y="2744795"/>
                </a:moveTo>
                <a:lnTo>
                  <a:pt x="3310350" y="3835705"/>
                </a:lnTo>
                <a:lnTo>
                  <a:pt x="3654550" y="3835705"/>
                </a:lnTo>
                <a:lnTo>
                  <a:pt x="3707721" y="3655623"/>
                </a:lnTo>
                <a:lnTo>
                  <a:pt x="4090442" y="3655623"/>
                </a:lnTo>
                <a:lnTo>
                  <a:pt x="4145008" y="3835705"/>
                </a:lnTo>
                <a:lnTo>
                  <a:pt x="4497998" y="3835705"/>
                </a:lnTo>
                <a:lnTo>
                  <a:pt x="4088058" y="2744795"/>
                </a:lnTo>
                <a:close/>
                <a:moveTo>
                  <a:pt x="2154402" y="2744795"/>
                </a:moveTo>
                <a:lnTo>
                  <a:pt x="2154402" y="3835705"/>
                </a:lnTo>
                <a:lnTo>
                  <a:pt x="2491498" y="3835705"/>
                </a:lnTo>
                <a:lnTo>
                  <a:pt x="2491498" y="3394430"/>
                </a:lnTo>
                <a:lnTo>
                  <a:pt x="2859848" y="3394430"/>
                </a:lnTo>
                <a:lnTo>
                  <a:pt x="2859848" y="3835705"/>
                </a:lnTo>
                <a:lnTo>
                  <a:pt x="3198431" y="3835705"/>
                </a:lnTo>
                <a:lnTo>
                  <a:pt x="3198431" y="2744795"/>
                </a:lnTo>
                <a:lnTo>
                  <a:pt x="2859848" y="2744795"/>
                </a:lnTo>
                <a:lnTo>
                  <a:pt x="2859848" y="3126539"/>
                </a:lnTo>
                <a:lnTo>
                  <a:pt x="2491498" y="3126539"/>
                </a:lnTo>
                <a:lnTo>
                  <a:pt x="2491498" y="2744795"/>
                </a:lnTo>
                <a:close/>
                <a:moveTo>
                  <a:pt x="971367" y="2744795"/>
                </a:moveTo>
                <a:lnTo>
                  <a:pt x="971367" y="3014174"/>
                </a:lnTo>
                <a:lnTo>
                  <a:pt x="1315160" y="3014174"/>
                </a:lnTo>
                <a:lnTo>
                  <a:pt x="1315160" y="3835705"/>
                </a:lnTo>
                <a:lnTo>
                  <a:pt x="1652256" y="3835705"/>
                </a:lnTo>
                <a:lnTo>
                  <a:pt x="1652256" y="3014174"/>
                </a:lnTo>
                <a:lnTo>
                  <a:pt x="1996049" y="3014174"/>
                </a:lnTo>
                <a:lnTo>
                  <a:pt x="1996049" y="2744795"/>
                </a:lnTo>
                <a:close/>
                <a:moveTo>
                  <a:pt x="9255586" y="2726192"/>
                </a:moveTo>
                <a:cubicBezTo>
                  <a:pt x="9078481" y="2726192"/>
                  <a:pt x="8940319" y="2775801"/>
                  <a:pt x="8841100" y="2875020"/>
                </a:cubicBezTo>
                <a:cubicBezTo>
                  <a:pt x="8741882" y="2974238"/>
                  <a:pt x="8692272" y="3112897"/>
                  <a:pt x="8692272" y="3290994"/>
                </a:cubicBezTo>
                <a:cubicBezTo>
                  <a:pt x="8692272" y="3418490"/>
                  <a:pt x="8717325" y="3524654"/>
                  <a:pt x="8767430" y="3609486"/>
                </a:cubicBezTo>
                <a:cubicBezTo>
                  <a:pt x="8817536" y="3694318"/>
                  <a:pt x="8882896" y="3756330"/>
                  <a:pt x="8963511" y="3795522"/>
                </a:cubicBezTo>
                <a:cubicBezTo>
                  <a:pt x="9044126" y="3834713"/>
                  <a:pt x="9145950" y="3854309"/>
                  <a:pt x="9268981" y="3854309"/>
                </a:cubicBezTo>
                <a:cubicBezTo>
                  <a:pt x="9390028" y="3854309"/>
                  <a:pt x="9491107" y="3831612"/>
                  <a:pt x="9572218" y="3786220"/>
                </a:cubicBezTo>
                <a:cubicBezTo>
                  <a:pt x="9653329" y="3740827"/>
                  <a:pt x="9715341" y="3677327"/>
                  <a:pt x="9758253" y="3595720"/>
                </a:cubicBezTo>
                <a:cubicBezTo>
                  <a:pt x="9801166" y="3514112"/>
                  <a:pt x="9822621" y="3409561"/>
                  <a:pt x="9822621" y="3282065"/>
                </a:cubicBezTo>
                <a:cubicBezTo>
                  <a:pt x="9822621" y="3106448"/>
                  <a:pt x="9773508" y="2969898"/>
                  <a:pt x="9675282" y="2872415"/>
                </a:cubicBezTo>
                <a:cubicBezTo>
                  <a:pt x="9577055" y="2774933"/>
                  <a:pt x="9437157" y="2726192"/>
                  <a:pt x="9255586" y="2726192"/>
                </a:cubicBezTo>
                <a:close/>
                <a:moveTo>
                  <a:pt x="0" y="0"/>
                </a:moveTo>
                <a:lnTo>
                  <a:pt x="12192000" y="0"/>
                </a:lnTo>
                <a:lnTo>
                  <a:pt x="12192000" y="6858000"/>
                </a:lnTo>
                <a:lnTo>
                  <a:pt x="0" y="6858000"/>
                </a:ln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7" name="TextBox 16">
            <a:extLst>
              <a:ext uri="{FF2B5EF4-FFF2-40B4-BE49-F238E27FC236}">
                <a16:creationId xmlns:a16="http://schemas.microsoft.com/office/drawing/2014/main" id="{7E16AC2D-F2C0-AD91-CB9A-3E5A5E16DE68}"/>
              </a:ext>
            </a:extLst>
          </p:cNvPr>
          <p:cNvSpPr txBox="1"/>
          <p:nvPr/>
        </p:nvSpPr>
        <p:spPr>
          <a:xfrm>
            <a:off x="6504971" y="6354501"/>
            <a:ext cx="5501833" cy="338554"/>
          </a:xfrm>
          <a:prstGeom prst="rect">
            <a:avLst/>
          </a:prstGeom>
          <a:noFill/>
        </p:spPr>
        <p:txBody>
          <a:bodyPr wrap="square" rtlCol="0">
            <a:spAutoFit/>
          </a:bodyPr>
          <a:lstStyle/>
          <a:p>
            <a:r>
              <a:rPr lang="en-IN" sz="1600" dirty="0">
                <a:solidFill>
                  <a:schemeClr val="bg1"/>
                </a:solidFill>
                <a:latin typeface="Arial Black" panose="020B0A04020102020204" pitchFamily="34" charset="0"/>
              </a:rPr>
              <a:t>WE WELCOME YOUR QUERIES AND FEEDBACK</a:t>
            </a:r>
          </a:p>
        </p:txBody>
      </p:sp>
      <p:sp>
        <p:nvSpPr>
          <p:cNvPr id="18" name="TextBox 17">
            <a:extLst>
              <a:ext uri="{FF2B5EF4-FFF2-40B4-BE49-F238E27FC236}">
                <a16:creationId xmlns:a16="http://schemas.microsoft.com/office/drawing/2014/main" id="{1F66BE96-4754-C138-8581-287AEA8AD97A}"/>
              </a:ext>
            </a:extLst>
          </p:cNvPr>
          <p:cNvSpPr txBox="1"/>
          <p:nvPr/>
        </p:nvSpPr>
        <p:spPr>
          <a:xfrm>
            <a:off x="1400537" y="3993266"/>
            <a:ext cx="9954228" cy="338554"/>
          </a:xfrm>
          <a:prstGeom prst="rect">
            <a:avLst/>
          </a:prstGeom>
          <a:noFill/>
        </p:spPr>
        <p:txBody>
          <a:bodyPr wrap="square" rtlCol="0">
            <a:spAutoFit/>
          </a:bodyPr>
          <a:lstStyle/>
          <a:p>
            <a:r>
              <a:rPr lang="en-US" sz="1600" dirty="0">
                <a:solidFill>
                  <a:schemeClr val="accent5"/>
                </a:solidFill>
                <a:latin typeface="Arial Black" panose="020B0A04020102020204" pitchFamily="34" charset="0"/>
              </a:rPr>
              <a:t>Turning customer voices into data-driven insights for smarter food brand decisions</a:t>
            </a:r>
            <a:endParaRPr lang="en-IN" sz="1600" dirty="0">
              <a:solidFill>
                <a:schemeClr val="accent5"/>
              </a:solidFill>
              <a:latin typeface="Arial Black" panose="020B0A04020102020204" pitchFamily="34" charset="0"/>
            </a:endParaRPr>
          </a:p>
        </p:txBody>
      </p:sp>
    </p:spTree>
    <p:extLst>
      <p:ext uri="{BB962C8B-B14F-4D97-AF65-F5344CB8AC3E}">
        <p14:creationId xmlns:p14="http://schemas.microsoft.com/office/powerpoint/2010/main" val="690533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BE0E35-1213-527A-B271-92E2105CA5B4}"/>
              </a:ext>
            </a:extLst>
          </p:cNvPr>
          <p:cNvSpPr/>
          <p:nvPr/>
        </p:nvSpPr>
        <p:spPr>
          <a:xfrm>
            <a:off x="0" y="-255038"/>
            <a:ext cx="12192000" cy="735452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C03DFAE-C23F-EF88-F6E2-4CE9A74B4E4A}"/>
              </a:ext>
            </a:extLst>
          </p:cNvPr>
          <p:cNvSpPr txBox="1"/>
          <p:nvPr/>
        </p:nvSpPr>
        <p:spPr>
          <a:xfrm>
            <a:off x="3923071" y="1174728"/>
            <a:ext cx="4630994" cy="584775"/>
          </a:xfrm>
          <a:prstGeom prst="rect">
            <a:avLst/>
          </a:prstGeom>
          <a:noFill/>
        </p:spPr>
        <p:txBody>
          <a:bodyPr wrap="square" rtlCol="0">
            <a:spAutoFit/>
          </a:bodyPr>
          <a:lstStyle/>
          <a:p>
            <a:r>
              <a:rPr lang="en-IN" sz="3200" u="sng" dirty="0">
                <a:solidFill>
                  <a:schemeClr val="accent5">
                    <a:lumMod val="75000"/>
                  </a:schemeClr>
                </a:solidFill>
                <a:latin typeface="Arial Black" panose="020B0A04020102020204" pitchFamily="34" charset="0"/>
              </a:rPr>
              <a:t>TEAM MEMBERS</a:t>
            </a:r>
          </a:p>
        </p:txBody>
      </p:sp>
      <p:sp>
        <p:nvSpPr>
          <p:cNvPr id="10" name="TextBox 9">
            <a:extLst>
              <a:ext uri="{FF2B5EF4-FFF2-40B4-BE49-F238E27FC236}">
                <a16:creationId xmlns:a16="http://schemas.microsoft.com/office/drawing/2014/main" id="{754893C4-C245-03A4-272A-6C3CFC379221}"/>
              </a:ext>
            </a:extLst>
          </p:cNvPr>
          <p:cNvSpPr txBox="1"/>
          <p:nvPr/>
        </p:nvSpPr>
        <p:spPr>
          <a:xfrm>
            <a:off x="3618270" y="1946786"/>
            <a:ext cx="6379169" cy="2308324"/>
          </a:xfrm>
          <a:prstGeom prst="rect">
            <a:avLst/>
          </a:prstGeom>
          <a:noFill/>
        </p:spPr>
        <p:txBody>
          <a:bodyPr wrap="square" rtlCol="0">
            <a:spAutoFit/>
          </a:bodyPr>
          <a:lstStyle/>
          <a:p>
            <a:r>
              <a:rPr lang="en-IN" sz="3600" dirty="0">
                <a:solidFill>
                  <a:schemeClr val="bg1"/>
                </a:solidFill>
              </a:rPr>
              <a:t>1 . SAHELI BHATTACHARJEE</a:t>
            </a:r>
          </a:p>
          <a:p>
            <a:r>
              <a:rPr lang="en-IN" sz="3600" dirty="0">
                <a:solidFill>
                  <a:schemeClr val="bg1"/>
                </a:solidFill>
              </a:rPr>
              <a:t>2 . SUBHASHINI R</a:t>
            </a:r>
          </a:p>
          <a:p>
            <a:r>
              <a:rPr lang="en-IN" sz="3600" dirty="0">
                <a:solidFill>
                  <a:schemeClr val="bg1"/>
                </a:solidFill>
              </a:rPr>
              <a:t>3 . THEENUL FAREEHA M</a:t>
            </a:r>
          </a:p>
          <a:p>
            <a:r>
              <a:rPr lang="en-IN" sz="3600" dirty="0">
                <a:solidFill>
                  <a:schemeClr val="bg1"/>
                </a:solidFill>
              </a:rPr>
              <a:t>4 . GADDAM VIVEKA VARDHAN</a:t>
            </a:r>
          </a:p>
        </p:txBody>
      </p:sp>
      <p:sp>
        <p:nvSpPr>
          <p:cNvPr id="12" name="TextBox 11">
            <a:extLst>
              <a:ext uri="{FF2B5EF4-FFF2-40B4-BE49-F238E27FC236}">
                <a16:creationId xmlns:a16="http://schemas.microsoft.com/office/drawing/2014/main" id="{8846F780-B611-CB6A-807D-BC26C034BF3F}"/>
              </a:ext>
            </a:extLst>
          </p:cNvPr>
          <p:cNvSpPr txBox="1"/>
          <p:nvPr/>
        </p:nvSpPr>
        <p:spPr>
          <a:xfrm>
            <a:off x="6801463" y="5267773"/>
            <a:ext cx="4139381" cy="830997"/>
          </a:xfrm>
          <a:prstGeom prst="rect">
            <a:avLst/>
          </a:prstGeom>
          <a:noFill/>
        </p:spPr>
        <p:txBody>
          <a:bodyPr wrap="square" rtlCol="0">
            <a:spAutoFit/>
          </a:bodyPr>
          <a:lstStyle/>
          <a:p>
            <a:r>
              <a:rPr lang="en-IN" sz="2400" dirty="0">
                <a:solidFill>
                  <a:schemeClr val="accent5">
                    <a:lumMod val="75000"/>
                  </a:schemeClr>
                </a:solidFill>
                <a:latin typeface="Arial Black" panose="020B0A04020102020204" pitchFamily="34" charset="0"/>
              </a:rPr>
              <a:t>UNDER THE GUIDANCE OF MENTOR</a:t>
            </a:r>
          </a:p>
        </p:txBody>
      </p:sp>
      <p:sp>
        <p:nvSpPr>
          <p:cNvPr id="13" name="TextBox 12">
            <a:extLst>
              <a:ext uri="{FF2B5EF4-FFF2-40B4-BE49-F238E27FC236}">
                <a16:creationId xmlns:a16="http://schemas.microsoft.com/office/drawing/2014/main" id="{E204DF8C-2FC9-71D4-A148-8767D74D24BB}"/>
              </a:ext>
            </a:extLst>
          </p:cNvPr>
          <p:cNvSpPr txBox="1"/>
          <p:nvPr/>
        </p:nvSpPr>
        <p:spPr>
          <a:xfrm>
            <a:off x="6801463" y="6090080"/>
            <a:ext cx="3721510" cy="461665"/>
          </a:xfrm>
          <a:prstGeom prst="rect">
            <a:avLst/>
          </a:prstGeom>
          <a:noFill/>
        </p:spPr>
        <p:txBody>
          <a:bodyPr wrap="square" rtlCol="0">
            <a:spAutoFit/>
          </a:bodyPr>
          <a:lstStyle/>
          <a:p>
            <a:r>
              <a:rPr lang="en-IN" sz="2400" dirty="0">
                <a:solidFill>
                  <a:schemeClr val="bg1"/>
                </a:solidFill>
                <a:latin typeface="Arial Black" panose="020B0A04020102020204" pitchFamily="34" charset="0"/>
              </a:rPr>
              <a:t>PAVITHRA KANNAN</a:t>
            </a:r>
          </a:p>
        </p:txBody>
      </p:sp>
      <p:sp>
        <p:nvSpPr>
          <p:cNvPr id="4" name="Oval 3">
            <a:extLst>
              <a:ext uri="{FF2B5EF4-FFF2-40B4-BE49-F238E27FC236}">
                <a16:creationId xmlns:a16="http://schemas.microsoft.com/office/drawing/2014/main" id="{6F39D403-6E93-926F-F85A-8232909D08AE}"/>
              </a:ext>
            </a:extLst>
          </p:cNvPr>
          <p:cNvSpPr/>
          <p:nvPr/>
        </p:nvSpPr>
        <p:spPr>
          <a:xfrm>
            <a:off x="-667079" y="4255110"/>
            <a:ext cx="3316631" cy="331300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3C2D43B-01C1-13C1-544E-A80B2A0B1975}"/>
              </a:ext>
            </a:extLst>
          </p:cNvPr>
          <p:cNvSpPr/>
          <p:nvPr/>
        </p:nvSpPr>
        <p:spPr>
          <a:xfrm>
            <a:off x="9661949" y="-615903"/>
            <a:ext cx="3316631" cy="331300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7666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21680503-13D9-0F9A-E8EE-3C3B3938B7CE}"/>
              </a:ext>
            </a:extLst>
          </p:cNvPr>
          <p:cNvSpPr/>
          <p:nvPr/>
        </p:nvSpPr>
        <p:spPr>
          <a:xfrm>
            <a:off x="0" y="240"/>
            <a:ext cx="12192000" cy="68577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0" name="Group 99">
            <a:extLst>
              <a:ext uri="{FF2B5EF4-FFF2-40B4-BE49-F238E27FC236}">
                <a16:creationId xmlns:a16="http://schemas.microsoft.com/office/drawing/2014/main" id="{937215F9-2A18-5263-24BB-E8C96A5728C1}"/>
              </a:ext>
            </a:extLst>
          </p:cNvPr>
          <p:cNvGrpSpPr/>
          <p:nvPr/>
        </p:nvGrpSpPr>
        <p:grpSpPr>
          <a:xfrm>
            <a:off x="4355380" y="1712151"/>
            <a:ext cx="3459480" cy="3492336"/>
            <a:chOff x="4369205" y="2403048"/>
            <a:chExt cx="3009890" cy="2567457"/>
          </a:xfrm>
        </p:grpSpPr>
        <p:sp>
          <p:nvSpPr>
            <p:cNvPr id="101" name="Freeform: Shape 100">
              <a:extLst>
                <a:ext uri="{FF2B5EF4-FFF2-40B4-BE49-F238E27FC236}">
                  <a16:creationId xmlns:a16="http://schemas.microsoft.com/office/drawing/2014/main" id="{3BD6F1E0-8679-422F-5343-9E7FB2C2CAD0}"/>
                </a:ext>
              </a:extLst>
            </p:cNvPr>
            <p:cNvSpPr/>
            <p:nvPr/>
          </p:nvSpPr>
          <p:spPr>
            <a:xfrm>
              <a:off x="5874150" y="2685329"/>
              <a:ext cx="1504945" cy="1459801"/>
            </a:xfrm>
            <a:custGeom>
              <a:avLst/>
              <a:gdLst>
                <a:gd name="connsiteX0" fmla="*/ 714476 w 1504945"/>
                <a:gd name="connsiteY0" fmla="*/ 0 h 1459801"/>
                <a:gd name="connsiteX1" fmla="*/ 776307 w 1504945"/>
                <a:gd name="connsiteY1" fmla="*/ 7586 h 1459801"/>
                <a:gd name="connsiteX2" fmla="*/ 1504945 w 1504945"/>
                <a:gd name="connsiteY2" fmla="*/ 726242 h 1459801"/>
                <a:gd name="connsiteX3" fmla="*/ 1463919 w 1504945"/>
                <a:gd name="connsiteY3" fmla="*/ 944380 h 1459801"/>
                <a:gd name="connsiteX4" fmla="*/ 1438044 w 1504945"/>
                <a:gd name="connsiteY4" fmla="*/ 1001208 h 1459801"/>
                <a:gd name="connsiteX5" fmla="*/ 1433232 w 1504945"/>
                <a:gd name="connsiteY5" fmla="*/ 1011776 h 1459801"/>
                <a:gd name="connsiteX6" fmla="*/ 947602 w 1504945"/>
                <a:gd name="connsiteY6" fmla="*/ 1402154 h 1459801"/>
                <a:gd name="connsiteX7" fmla="*/ 896138 w 1504945"/>
                <a:gd name="connsiteY7" fmla="*/ 1414996 h 1459801"/>
                <a:gd name="connsiteX8" fmla="*/ 776307 w 1504945"/>
                <a:gd name="connsiteY8" fmla="*/ 1444898 h 1459801"/>
                <a:gd name="connsiteX9" fmla="*/ 592397 w 1504945"/>
                <a:gd name="connsiteY9" fmla="*/ 1459801 h 1459801"/>
                <a:gd name="connsiteX10" fmla="*/ 408487 w 1504945"/>
                <a:gd name="connsiteY10" fmla="*/ 1444898 h 1459801"/>
                <a:gd name="connsiteX11" fmla="*/ 302659 w 1504945"/>
                <a:gd name="connsiteY11" fmla="*/ 1418490 h 1459801"/>
                <a:gd name="connsiteX12" fmla="*/ 237192 w 1504945"/>
                <a:gd name="connsiteY12" fmla="*/ 1402154 h 1459801"/>
                <a:gd name="connsiteX13" fmla="*/ 82183 w 1504945"/>
                <a:gd name="connsiteY13" fmla="*/ 1334521 h 1459801"/>
                <a:gd name="connsiteX14" fmla="*/ 0 w 1504945"/>
                <a:gd name="connsiteY14" fmla="*/ 1280013 h 1459801"/>
                <a:gd name="connsiteX15" fmla="*/ 52872 w 1504945"/>
                <a:gd name="connsiteY15" fmla="*/ 1244946 h 1459801"/>
                <a:gd name="connsiteX16" fmla="*/ 122079 w 1504945"/>
                <a:gd name="connsiteY16" fmla="*/ 1177520 h 1459801"/>
                <a:gd name="connsiteX17" fmla="*/ 183910 w 1504945"/>
                <a:gd name="connsiteY17" fmla="*/ 1169934 h 1459801"/>
                <a:gd name="connsiteX18" fmla="*/ 303828 w 1504945"/>
                <a:gd name="connsiteY18" fmla="*/ 1140011 h 1459801"/>
                <a:gd name="connsiteX19" fmla="*/ 355205 w 1504945"/>
                <a:gd name="connsiteY19" fmla="*/ 1127190 h 1459801"/>
                <a:gd name="connsiteX20" fmla="*/ 510214 w 1504945"/>
                <a:gd name="connsiteY20" fmla="*/ 1059557 h 1459801"/>
                <a:gd name="connsiteX21" fmla="*/ 597828 w 1504945"/>
                <a:gd name="connsiteY21" fmla="*/ 1001448 h 1459801"/>
                <a:gd name="connsiteX22" fmla="*/ 645269 w 1504945"/>
                <a:gd name="connsiteY22" fmla="*/ 969982 h 1459801"/>
                <a:gd name="connsiteX23" fmla="*/ 894008 w 1504945"/>
                <a:gd name="connsiteY23" fmla="*/ 599116 h 1459801"/>
                <a:gd name="connsiteX24" fmla="*/ 896225 w 1504945"/>
                <a:gd name="connsiteY24" fmla="*/ 587441 h 1459801"/>
                <a:gd name="connsiteX25" fmla="*/ 907837 w 1504945"/>
                <a:gd name="connsiteY25" fmla="*/ 526280 h 1459801"/>
                <a:gd name="connsiteX26" fmla="*/ 912548 w 1504945"/>
                <a:gd name="connsiteY26" fmla="*/ 451278 h 1459801"/>
                <a:gd name="connsiteX27" fmla="*/ 756699 w 1504945"/>
                <a:gd name="connsiteY27" fmla="*/ 41138 h 145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04945" h="1459801">
                  <a:moveTo>
                    <a:pt x="714476" y="0"/>
                  </a:moveTo>
                  <a:lnTo>
                    <a:pt x="776307" y="7586"/>
                  </a:lnTo>
                  <a:cubicBezTo>
                    <a:pt x="1192140" y="75988"/>
                    <a:pt x="1504945" y="371751"/>
                    <a:pt x="1504945" y="726242"/>
                  </a:cubicBezTo>
                  <a:cubicBezTo>
                    <a:pt x="1504945" y="802205"/>
                    <a:pt x="1490582" y="875470"/>
                    <a:pt x="1463919" y="944380"/>
                  </a:cubicBezTo>
                  <a:lnTo>
                    <a:pt x="1438044" y="1001208"/>
                  </a:lnTo>
                  <a:lnTo>
                    <a:pt x="1433232" y="1011776"/>
                  </a:lnTo>
                  <a:cubicBezTo>
                    <a:pt x="1340878" y="1187300"/>
                    <a:pt x="1165953" y="1327914"/>
                    <a:pt x="947602" y="1402154"/>
                  </a:cubicBezTo>
                  <a:lnTo>
                    <a:pt x="896138" y="1414996"/>
                  </a:lnTo>
                  <a:lnTo>
                    <a:pt x="776307" y="1444898"/>
                  </a:lnTo>
                  <a:cubicBezTo>
                    <a:pt x="716903" y="1454669"/>
                    <a:pt x="655395" y="1459801"/>
                    <a:pt x="592397" y="1459801"/>
                  </a:cubicBezTo>
                  <a:cubicBezTo>
                    <a:pt x="529399" y="1459801"/>
                    <a:pt x="467892" y="1454669"/>
                    <a:pt x="408487" y="1444898"/>
                  </a:cubicBezTo>
                  <a:lnTo>
                    <a:pt x="302659" y="1418490"/>
                  </a:lnTo>
                  <a:lnTo>
                    <a:pt x="237192" y="1402154"/>
                  </a:lnTo>
                  <a:cubicBezTo>
                    <a:pt x="182605" y="1383594"/>
                    <a:pt x="130731" y="1360886"/>
                    <a:pt x="82183" y="1334521"/>
                  </a:cubicBezTo>
                  <a:lnTo>
                    <a:pt x="0" y="1280013"/>
                  </a:lnTo>
                  <a:lnTo>
                    <a:pt x="52872" y="1244946"/>
                  </a:lnTo>
                  <a:lnTo>
                    <a:pt x="122079" y="1177520"/>
                  </a:lnTo>
                  <a:lnTo>
                    <a:pt x="183910" y="1169934"/>
                  </a:lnTo>
                  <a:lnTo>
                    <a:pt x="303828" y="1140011"/>
                  </a:lnTo>
                  <a:lnTo>
                    <a:pt x="355205" y="1127190"/>
                  </a:lnTo>
                  <a:cubicBezTo>
                    <a:pt x="409793" y="1108630"/>
                    <a:pt x="461666" y="1085922"/>
                    <a:pt x="510214" y="1059557"/>
                  </a:cubicBezTo>
                  <a:lnTo>
                    <a:pt x="597828" y="1001448"/>
                  </a:lnTo>
                  <a:lnTo>
                    <a:pt x="645269" y="969982"/>
                  </a:lnTo>
                  <a:cubicBezTo>
                    <a:pt x="769123" y="870421"/>
                    <a:pt x="857541" y="742374"/>
                    <a:pt x="894008" y="599116"/>
                  </a:cubicBezTo>
                  <a:lnTo>
                    <a:pt x="896225" y="587441"/>
                  </a:lnTo>
                  <a:lnTo>
                    <a:pt x="907837" y="526280"/>
                  </a:lnTo>
                  <a:cubicBezTo>
                    <a:pt x="910952" y="501620"/>
                    <a:pt x="912548" y="476599"/>
                    <a:pt x="912548" y="451278"/>
                  </a:cubicBezTo>
                  <a:cubicBezTo>
                    <a:pt x="912548" y="299353"/>
                    <a:pt x="855094" y="158215"/>
                    <a:pt x="756699" y="41138"/>
                  </a:cubicBezTo>
                  <a:close/>
                </a:path>
              </a:pathLst>
            </a:custGeom>
            <a:solidFill>
              <a:srgbClr val="00B0F0">
                <a:alpha val="5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wrap="square">
              <a:noAutofit/>
            </a:bodyPr>
            <a:lstStyle/>
            <a:p>
              <a:endParaRPr lang="en-IN" dirty="0"/>
            </a:p>
          </p:txBody>
        </p:sp>
        <p:sp>
          <p:nvSpPr>
            <p:cNvPr id="102" name="Freeform: Shape 101">
              <a:extLst>
                <a:ext uri="{FF2B5EF4-FFF2-40B4-BE49-F238E27FC236}">
                  <a16:creationId xmlns:a16="http://schemas.microsoft.com/office/drawing/2014/main" id="{3388D124-C077-0D22-D63C-9051983AD0DC}"/>
                </a:ext>
              </a:extLst>
            </p:cNvPr>
            <p:cNvSpPr/>
            <p:nvPr/>
          </p:nvSpPr>
          <p:spPr>
            <a:xfrm>
              <a:off x="4369205" y="2678012"/>
              <a:ext cx="1825096" cy="1008525"/>
            </a:xfrm>
            <a:custGeom>
              <a:avLst/>
              <a:gdLst>
                <a:gd name="connsiteX0" fmla="*/ 912548 w 1825096"/>
                <a:gd name="connsiteY0" fmla="*/ 0 h 1008525"/>
                <a:gd name="connsiteX1" fmla="*/ 1422762 w 1825096"/>
                <a:gd name="connsiteY1" fmla="*/ 125280 h 1008525"/>
                <a:gd name="connsiteX2" fmla="*/ 1504945 w 1825096"/>
                <a:gd name="connsiteY2" fmla="*/ 179788 h 1008525"/>
                <a:gd name="connsiteX3" fmla="*/ 1557817 w 1825096"/>
                <a:gd name="connsiteY3" fmla="*/ 214855 h 1008525"/>
                <a:gd name="connsiteX4" fmla="*/ 1806556 w 1825096"/>
                <a:gd name="connsiteY4" fmla="*/ 585721 h 1008525"/>
                <a:gd name="connsiteX5" fmla="*/ 1807604 w 1825096"/>
                <a:gd name="connsiteY5" fmla="*/ 591242 h 1008525"/>
                <a:gd name="connsiteX6" fmla="*/ 1820385 w 1825096"/>
                <a:gd name="connsiteY6" fmla="*/ 658557 h 1008525"/>
                <a:gd name="connsiteX7" fmla="*/ 1825096 w 1825096"/>
                <a:gd name="connsiteY7" fmla="*/ 733559 h 1008525"/>
                <a:gd name="connsiteX8" fmla="*/ 1820385 w 1825096"/>
                <a:gd name="connsiteY8" fmla="*/ 808561 h 1008525"/>
                <a:gd name="connsiteX9" fmla="*/ 1808686 w 1825096"/>
                <a:gd name="connsiteY9" fmla="*/ 870180 h 1008525"/>
                <a:gd name="connsiteX10" fmla="*/ 1806556 w 1825096"/>
                <a:gd name="connsiteY10" fmla="*/ 881397 h 1008525"/>
                <a:gd name="connsiteX11" fmla="*/ 1784070 w 1825096"/>
                <a:gd name="connsiteY11" fmla="*/ 951697 h 1008525"/>
                <a:gd name="connsiteX12" fmla="*/ 1758195 w 1825096"/>
                <a:gd name="connsiteY12" fmla="*/ 1008525 h 1008525"/>
                <a:gd name="connsiteX13" fmla="*/ 1753383 w 1825096"/>
                <a:gd name="connsiteY13" fmla="*/ 997956 h 1008525"/>
                <a:gd name="connsiteX14" fmla="*/ 1669247 w 1825096"/>
                <a:gd name="connsiteY14" fmla="*/ 873350 h 1008525"/>
                <a:gd name="connsiteX15" fmla="*/ 1627587 w 1825096"/>
                <a:gd name="connsiteY15" fmla="*/ 832762 h 1008525"/>
                <a:gd name="connsiteX16" fmla="*/ 1557817 w 1825096"/>
                <a:gd name="connsiteY16" fmla="*/ 764786 h 1008525"/>
                <a:gd name="connsiteX17" fmla="*/ 1504945 w 1825096"/>
                <a:gd name="connsiteY17" fmla="*/ 729719 h 1008525"/>
                <a:gd name="connsiteX18" fmla="*/ 1422762 w 1825096"/>
                <a:gd name="connsiteY18" fmla="*/ 675211 h 1008525"/>
                <a:gd name="connsiteX19" fmla="*/ 1267753 w 1825096"/>
                <a:gd name="connsiteY19" fmla="*/ 607578 h 1008525"/>
                <a:gd name="connsiteX20" fmla="*/ 1202286 w 1825096"/>
                <a:gd name="connsiteY20" fmla="*/ 591242 h 1008525"/>
                <a:gd name="connsiteX21" fmla="*/ 1096458 w 1825096"/>
                <a:gd name="connsiteY21" fmla="*/ 564834 h 1008525"/>
                <a:gd name="connsiteX22" fmla="*/ 912548 w 1825096"/>
                <a:gd name="connsiteY22" fmla="*/ 549931 h 1008525"/>
                <a:gd name="connsiteX23" fmla="*/ 728638 w 1825096"/>
                <a:gd name="connsiteY23" fmla="*/ 564834 h 1008525"/>
                <a:gd name="connsiteX24" fmla="*/ 608721 w 1825096"/>
                <a:gd name="connsiteY24" fmla="*/ 594758 h 1008525"/>
                <a:gd name="connsiteX25" fmla="*/ 557343 w 1825096"/>
                <a:gd name="connsiteY25" fmla="*/ 607578 h 1008525"/>
                <a:gd name="connsiteX26" fmla="*/ 71713 w 1825096"/>
                <a:gd name="connsiteY26" fmla="*/ 997956 h 1008525"/>
                <a:gd name="connsiteX27" fmla="*/ 66901 w 1825096"/>
                <a:gd name="connsiteY27" fmla="*/ 1008525 h 1008525"/>
                <a:gd name="connsiteX28" fmla="*/ 41026 w 1825096"/>
                <a:gd name="connsiteY28" fmla="*/ 951697 h 1008525"/>
                <a:gd name="connsiteX29" fmla="*/ 0 w 1825096"/>
                <a:gd name="connsiteY29" fmla="*/ 733559 h 1008525"/>
                <a:gd name="connsiteX30" fmla="*/ 728638 w 1825096"/>
                <a:gd name="connsiteY30" fmla="*/ 14903 h 1008525"/>
                <a:gd name="connsiteX31" fmla="*/ 790470 w 1825096"/>
                <a:gd name="connsiteY31" fmla="*/ 7317 h 1008525"/>
                <a:gd name="connsiteX32" fmla="*/ 819245 w 1825096"/>
                <a:gd name="connsiteY32" fmla="*/ 3787 h 1008525"/>
                <a:gd name="connsiteX33" fmla="*/ 912548 w 1825096"/>
                <a:gd name="connsiteY33" fmla="*/ 0 h 100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25096" h="1008525">
                  <a:moveTo>
                    <a:pt x="912548" y="0"/>
                  </a:moveTo>
                  <a:cubicBezTo>
                    <a:pt x="1101543" y="0"/>
                    <a:pt x="1277119" y="46185"/>
                    <a:pt x="1422762" y="125280"/>
                  </a:cubicBezTo>
                  <a:lnTo>
                    <a:pt x="1504945" y="179788"/>
                  </a:lnTo>
                  <a:lnTo>
                    <a:pt x="1557817" y="214855"/>
                  </a:lnTo>
                  <a:cubicBezTo>
                    <a:pt x="1681671" y="314416"/>
                    <a:pt x="1770089" y="442463"/>
                    <a:pt x="1806556" y="585721"/>
                  </a:cubicBezTo>
                  <a:lnTo>
                    <a:pt x="1807604" y="591242"/>
                  </a:lnTo>
                  <a:lnTo>
                    <a:pt x="1820385" y="658557"/>
                  </a:lnTo>
                  <a:cubicBezTo>
                    <a:pt x="1823500" y="683217"/>
                    <a:pt x="1825096" y="708238"/>
                    <a:pt x="1825096" y="733559"/>
                  </a:cubicBezTo>
                  <a:cubicBezTo>
                    <a:pt x="1825096" y="758880"/>
                    <a:pt x="1823500" y="783901"/>
                    <a:pt x="1820385" y="808561"/>
                  </a:cubicBezTo>
                  <a:lnTo>
                    <a:pt x="1808686" y="870180"/>
                  </a:lnTo>
                  <a:lnTo>
                    <a:pt x="1806556" y="881397"/>
                  </a:lnTo>
                  <a:cubicBezTo>
                    <a:pt x="1800479" y="905273"/>
                    <a:pt x="1792957" y="928727"/>
                    <a:pt x="1784070" y="951697"/>
                  </a:cubicBezTo>
                  <a:lnTo>
                    <a:pt x="1758195" y="1008525"/>
                  </a:lnTo>
                  <a:lnTo>
                    <a:pt x="1753383" y="997956"/>
                  </a:lnTo>
                  <a:cubicBezTo>
                    <a:pt x="1730295" y="954075"/>
                    <a:pt x="1702046" y="912376"/>
                    <a:pt x="1669247" y="873350"/>
                  </a:cubicBezTo>
                  <a:lnTo>
                    <a:pt x="1627587" y="832762"/>
                  </a:lnTo>
                  <a:lnTo>
                    <a:pt x="1557817" y="764786"/>
                  </a:lnTo>
                  <a:lnTo>
                    <a:pt x="1504945" y="729719"/>
                  </a:lnTo>
                  <a:lnTo>
                    <a:pt x="1422762" y="675211"/>
                  </a:lnTo>
                  <a:cubicBezTo>
                    <a:pt x="1374214" y="648846"/>
                    <a:pt x="1322341" y="626138"/>
                    <a:pt x="1267753" y="607578"/>
                  </a:cubicBezTo>
                  <a:lnTo>
                    <a:pt x="1202286" y="591242"/>
                  </a:lnTo>
                  <a:lnTo>
                    <a:pt x="1096458" y="564834"/>
                  </a:lnTo>
                  <a:cubicBezTo>
                    <a:pt x="1037054" y="555063"/>
                    <a:pt x="975546" y="549931"/>
                    <a:pt x="912548" y="549931"/>
                  </a:cubicBezTo>
                  <a:cubicBezTo>
                    <a:pt x="849550" y="549931"/>
                    <a:pt x="788043" y="555063"/>
                    <a:pt x="728638" y="564834"/>
                  </a:cubicBezTo>
                  <a:lnTo>
                    <a:pt x="608721" y="594758"/>
                  </a:lnTo>
                  <a:lnTo>
                    <a:pt x="557343" y="607578"/>
                  </a:lnTo>
                  <a:cubicBezTo>
                    <a:pt x="338992" y="681818"/>
                    <a:pt x="164068" y="822433"/>
                    <a:pt x="71713" y="997956"/>
                  </a:cubicBezTo>
                  <a:lnTo>
                    <a:pt x="66901" y="1008525"/>
                  </a:lnTo>
                  <a:lnTo>
                    <a:pt x="41026" y="951697"/>
                  </a:lnTo>
                  <a:cubicBezTo>
                    <a:pt x="14364" y="882787"/>
                    <a:pt x="0" y="809522"/>
                    <a:pt x="0" y="733559"/>
                  </a:cubicBezTo>
                  <a:cubicBezTo>
                    <a:pt x="0" y="379068"/>
                    <a:pt x="312806" y="83305"/>
                    <a:pt x="728638" y="14903"/>
                  </a:cubicBezTo>
                  <a:lnTo>
                    <a:pt x="790470" y="7317"/>
                  </a:lnTo>
                  <a:lnTo>
                    <a:pt x="819245" y="3787"/>
                  </a:lnTo>
                  <a:cubicBezTo>
                    <a:pt x="849923" y="1283"/>
                    <a:pt x="881049" y="0"/>
                    <a:pt x="912548" y="0"/>
                  </a:cubicBezTo>
                  <a:close/>
                </a:path>
              </a:pathLst>
            </a:custGeom>
            <a:solidFill>
              <a:schemeClr val="accent1">
                <a:lumMod val="50000"/>
                <a:alpha val="5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3" name="Freeform: Shape 102">
              <a:extLst>
                <a:ext uri="{FF2B5EF4-FFF2-40B4-BE49-F238E27FC236}">
                  <a16:creationId xmlns:a16="http://schemas.microsoft.com/office/drawing/2014/main" id="{4B2C82BB-DAD1-9724-CB6B-DACFD933F311}"/>
                </a:ext>
              </a:extLst>
            </p:cNvPr>
            <p:cNvSpPr/>
            <p:nvPr/>
          </p:nvSpPr>
          <p:spPr>
            <a:xfrm>
              <a:off x="4961602" y="3510774"/>
              <a:ext cx="1627587" cy="1459731"/>
            </a:xfrm>
            <a:custGeom>
              <a:avLst/>
              <a:gdLst>
                <a:gd name="connsiteX0" fmla="*/ 789906 w 1627587"/>
                <a:gd name="connsiteY0" fmla="*/ 0 h 1459731"/>
                <a:gd name="connsiteX1" fmla="*/ 748246 w 1627587"/>
                <a:gd name="connsiteY1" fmla="*/ 40588 h 1459731"/>
                <a:gd name="connsiteX2" fmla="*/ 664110 w 1627587"/>
                <a:gd name="connsiteY2" fmla="*/ 165194 h 1459731"/>
                <a:gd name="connsiteX3" fmla="*/ 659298 w 1627587"/>
                <a:gd name="connsiteY3" fmla="*/ 175763 h 1459731"/>
                <a:gd name="connsiteX4" fmla="*/ 633423 w 1627587"/>
                <a:gd name="connsiteY4" fmla="*/ 232590 h 1459731"/>
                <a:gd name="connsiteX5" fmla="*/ 610937 w 1627587"/>
                <a:gd name="connsiteY5" fmla="*/ 302890 h 1459731"/>
                <a:gd name="connsiteX6" fmla="*/ 608721 w 1627587"/>
                <a:gd name="connsiteY6" fmla="*/ 314566 h 1459731"/>
                <a:gd name="connsiteX7" fmla="*/ 597108 w 1627587"/>
                <a:gd name="connsiteY7" fmla="*/ 375726 h 1459731"/>
                <a:gd name="connsiteX8" fmla="*/ 592397 w 1627587"/>
                <a:gd name="connsiteY8" fmla="*/ 450728 h 1459731"/>
                <a:gd name="connsiteX9" fmla="*/ 597108 w 1627587"/>
                <a:gd name="connsiteY9" fmla="*/ 525730 h 1459731"/>
                <a:gd name="connsiteX10" fmla="*/ 609889 w 1627587"/>
                <a:gd name="connsiteY10" fmla="*/ 593045 h 1459731"/>
                <a:gd name="connsiteX11" fmla="*/ 610937 w 1627587"/>
                <a:gd name="connsiteY11" fmla="*/ 598566 h 1459731"/>
                <a:gd name="connsiteX12" fmla="*/ 859676 w 1627587"/>
                <a:gd name="connsiteY12" fmla="*/ 969432 h 1459731"/>
                <a:gd name="connsiteX13" fmla="*/ 912548 w 1627587"/>
                <a:gd name="connsiteY13" fmla="*/ 1004500 h 1459731"/>
                <a:gd name="connsiteX14" fmla="*/ 994731 w 1627587"/>
                <a:gd name="connsiteY14" fmla="*/ 1059007 h 1459731"/>
                <a:gd name="connsiteX15" fmla="*/ 1504945 w 1627587"/>
                <a:gd name="connsiteY15" fmla="*/ 1184287 h 1459731"/>
                <a:gd name="connsiteX16" fmla="*/ 1598248 w 1627587"/>
                <a:gd name="connsiteY16" fmla="*/ 1180500 h 1459731"/>
                <a:gd name="connsiteX17" fmla="*/ 1627587 w 1627587"/>
                <a:gd name="connsiteY17" fmla="*/ 1176901 h 1459731"/>
                <a:gd name="connsiteX18" fmla="*/ 1557817 w 1627587"/>
                <a:gd name="connsiteY18" fmla="*/ 1244876 h 1459731"/>
                <a:gd name="connsiteX19" fmla="*/ 912548 w 1627587"/>
                <a:gd name="connsiteY19" fmla="*/ 1459731 h 1459731"/>
                <a:gd name="connsiteX20" fmla="*/ 267279 w 1627587"/>
                <a:gd name="connsiteY20" fmla="*/ 1244876 h 1459731"/>
                <a:gd name="connsiteX21" fmla="*/ 197509 w 1627587"/>
                <a:gd name="connsiteY21" fmla="*/ 1176901 h 1459731"/>
                <a:gd name="connsiteX22" fmla="*/ 155849 w 1627587"/>
                <a:gd name="connsiteY22" fmla="*/ 1136312 h 1459731"/>
                <a:gd name="connsiteX23" fmla="*/ 0 w 1627587"/>
                <a:gd name="connsiteY23" fmla="*/ 726172 h 1459731"/>
                <a:gd name="connsiteX24" fmla="*/ 4711 w 1627587"/>
                <a:gd name="connsiteY24" fmla="*/ 651170 h 1459731"/>
                <a:gd name="connsiteX25" fmla="*/ 16411 w 1627587"/>
                <a:gd name="connsiteY25" fmla="*/ 589551 h 1459731"/>
                <a:gd name="connsiteX26" fmla="*/ 18540 w 1627587"/>
                <a:gd name="connsiteY26" fmla="*/ 578334 h 1459731"/>
                <a:gd name="connsiteX27" fmla="*/ 267279 w 1627587"/>
                <a:gd name="connsiteY27" fmla="*/ 207468 h 1459731"/>
                <a:gd name="connsiteX28" fmla="*/ 314721 w 1627587"/>
                <a:gd name="connsiteY28" fmla="*/ 176003 h 1459731"/>
                <a:gd name="connsiteX29" fmla="*/ 402334 w 1627587"/>
                <a:gd name="connsiteY29" fmla="*/ 117893 h 1459731"/>
                <a:gd name="connsiteX30" fmla="*/ 557343 w 1627587"/>
                <a:gd name="connsiteY30" fmla="*/ 50260 h 1459731"/>
                <a:gd name="connsiteX31" fmla="*/ 608808 w 1627587"/>
                <a:gd name="connsiteY31" fmla="*/ 37418 h 1459731"/>
                <a:gd name="connsiteX32" fmla="*/ 728638 w 1627587"/>
                <a:gd name="connsiteY32" fmla="*/ 7516 h 145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27587" h="1459731">
                  <a:moveTo>
                    <a:pt x="789906" y="0"/>
                  </a:moveTo>
                  <a:lnTo>
                    <a:pt x="748246" y="40588"/>
                  </a:lnTo>
                  <a:cubicBezTo>
                    <a:pt x="715448" y="79614"/>
                    <a:pt x="687199" y="121313"/>
                    <a:pt x="664110" y="165194"/>
                  </a:cubicBezTo>
                  <a:lnTo>
                    <a:pt x="659298" y="175763"/>
                  </a:lnTo>
                  <a:lnTo>
                    <a:pt x="633423" y="232590"/>
                  </a:lnTo>
                  <a:cubicBezTo>
                    <a:pt x="624536" y="255560"/>
                    <a:pt x="617015" y="279014"/>
                    <a:pt x="610937" y="302890"/>
                  </a:cubicBezTo>
                  <a:lnTo>
                    <a:pt x="608721" y="314566"/>
                  </a:lnTo>
                  <a:lnTo>
                    <a:pt x="597108" y="375726"/>
                  </a:lnTo>
                  <a:cubicBezTo>
                    <a:pt x="593993" y="400386"/>
                    <a:pt x="592397" y="425407"/>
                    <a:pt x="592397" y="450728"/>
                  </a:cubicBezTo>
                  <a:cubicBezTo>
                    <a:pt x="592397" y="476049"/>
                    <a:pt x="593993" y="501070"/>
                    <a:pt x="597108" y="525730"/>
                  </a:cubicBezTo>
                  <a:lnTo>
                    <a:pt x="609889" y="593045"/>
                  </a:lnTo>
                  <a:lnTo>
                    <a:pt x="610937" y="598566"/>
                  </a:lnTo>
                  <a:cubicBezTo>
                    <a:pt x="647405" y="741825"/>
                    <a:pt x="735822" y="869872"/>
                    <a:pt x="859676" y="969432"/>
                  </a:cubicBezTo>
                  <a:lnTo>
                    <a:pt x="912548" y="1004500"/>
                  </a:lnTo>
                  <a:lnTo>
                    <a:pt x="994731" y="1059007"/>
                  </a:lnTo>
                  <a:cubicBezTo>
                    <a:pt x="1140375" y="1138102"/>
                    <a:pt x="1315950" y="1184287"/>
                    <a:pt x="1504945" y="1184287"/>
                  </a:cubicBezTo>
                  <a:cubicBezTo>
                    <a:pt x="1536444" y="1184287"/>
                    <a:pt x="1567571" y="1183004"/>
                    <a:pt x="1598248" y="1180500"/>
                  </a:cubicBezTo>
                  <a:lnTo>
                    <a:pt x="1627587" y="1176901"/>
                  </a:lnTo>
                  <a:lnTo>
                    <a:pt x="1557817" y="1244876"/>
                  </a:lnTo>
                  <a:cubicBezTo>
                    <a:pt x="1392678" y="1377625"/>
                    <a:pt x="1164541" y="1459731"/>
                    <a:pt x="912548" y="1459731"/>
                  </a:cubicBezTo>
                  <a:cubicBezTo>
                    <a:pt x="660555" y="1459731"/>
                    <a:pt x="432418" y="1377625"/>
                    <a:pt x="267279" y="1244876"/>
                  </a:cubicBezTo>
                  <a:lnTo>
                    <a:pt x="197509" y="1176901"/>
                  </a:lnTo>
                  <a:lnTo>
                    <a:pt x="155849" y="1136312"/>
                  </a:lnTo>
                  <a:cubicBezTo>
                    <a:pt x="57454" y="1019235"/>
                    <a:pt x="0" y="878097"/>
                    <a:pt x="0" y="726172"/>
                  </a:cubicBezTo>
                  <a:cubicBezTo>
                    <a:pt x="0" y="700851"/>
                    <a:pt x="1596" y="675830"/>
                    <a:pt x="4711" y="651170"/>
                  </a:cubicBezTo>
                  <a:lnTo>
                    <a:pt x="16411" y="589551"/>
                  </a:lnTo>
                  <a:lnTo>
                    <a:pt x="18540" y="578334"/>
                  </a:lnTo>
                  <a:cubicBezTo>
                    <a:pt x="55008" y="435076"/>
                    <a:pt x="143425" y="307029"/>
                    <a:pt x="267279" y="207468"/>
                  </a:cubicBezTo>
                  <a:lnTo>
                    <a:pt x="314721" y="176003"/>
                  </a:lnTo>
                  <a:lnTo>
                    <a:pt x="402334" y="117893"/>
                  </a:lnTo>
                  <a:cubicBezTo>
                    <a:pt x="450882" y="91528"/>
                    <a:pt x="502756" y="68820"/>
                    <a:pt x="557343" y="50260"/>
                  </a:cubicBezTo>
                  <a:lnTo>
                    <a:pt x="608808" y="37418"/>
                  </a:lnTo>
                  <a:lnTo>
                    <a:pt x="728638" y="7516"/>
                  </a:lnTo>
                  <a:close/>
                </a:path>
              </a:pathLst>
            </a:custGeom>
            <a:solidFill>
              <a:schemeClr val="accent1">
                <a:lumMod val="75000"/>
                <a:alpha val="5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4" name="Freeform: Shape 103">
              <a:extLst>
                <a:ext uri="{FF2B5EF4-FFF2-40B4-BE49-F238E27FC236}">
                  <a16:creationId xmlns:a16="http://schemas.microsoft.com/office/drawing/2014/main" id="{79A098AD-5B94-E321-6B60-5FB1A1A91951}"/>
                </a:ext>
              </a:extLst>
            </p:cNvPr>
            <p:cNvSpPr/>
            <p:nvPr/>
          </p:nvSpPr>
          <p:spPr>
            <a:xfrm>
              <a:off x="4369205" y="3227943"/>
              <a:ext cx="1627587" cy="1459732"/>
            </a:xfrm>
            <a:custGeom>
              <a:avLst/>
              <a:gdLst>
                <a:gd name="connsiteX0" fmla="*/ 912548 w 1627587"/>
                <a:gd name="connsiteY0" fmla="*/ 0 h 1459732"/>
                <a:gd name="connsiteX1" fmla="*/ 1096458 w 1627587"/>
                <a:gd name="connsiteY1" fmla="*/ 14903 h 1459732"/>
                <a:gd name="connsiteX2" fmla="*/ 1202286 w 1627587"/>
                <a:gd name="connsiteY2" fmla="*/ 41311 h 1459732"/>
                <a:gd name="connsiteX3" fmla="*/ 1267753 w 1627587"/>
                <a:gd name="connsiteY3" fmla="*/ 57647 h 1459732"/>
                <a:gd name="connsiteX4" fmla="*/ 1422762 w 1627587"/>
                <a:gd name="connsiteY4" fmla="*/ 125280 h 1459732"/>
                <a:gd name="connsiteX5" fmla="*/ 1504945 w 1627587"/>
                <a:gd name="connsiteY5" fmla="*/ 179788 h 1459732"/>
                <a:gd name="connsiteX6" fmla="*/ 1557817 w 1627587"/>
                <a:gd name="connsiteY6" fmla="*/ 214855 h 1459732"/>
                <a:gd name="connsiteX7" fmla="*/ 1627587 w 1627587"/>
                <a:gd name="connsiteY7" fmla="*/ 282831 h 1459732"/>
                <a:gd name="connsiteX8" fmla="*/ 1598248 w 1627587"/>
                <a:gd name="connsiteY8" fmla="*/ 279231 h 1459732"/>
                <a:gd name="connsiteX9" fmla="*/ 1504945 w 1627587"/>
                <a:gd name="connsiteY9" fmla="*/ 275444 h 1459732"/>
                <a:gd name="connsiteX10" fmla="*/ 1411642 w 1627587"/>
                <a:gd name="connsiteY10" fmla="*/ 279231 h 1459732"/>
                <a:gd name="connsiteX11" fmla="*/ 1382303 w 1627587"/>
                <a:gd name="connsiteY11" fmla="*/ 282831 h 1459732"/>
                <a:gd name="connsiteX12" fmla="*/ 1321035 w 1627587"/>
                <a:gd name="connsiteY12" fmla="*/ 290347 h 1459732"/>
                <a:gd name="connsiteX13" fmla="*/ 1201205 w 1627587"/>
                <a:gd name="connsiteY13" fmla="*/ 320249 h 1459732"/>
                <a:gd name="connsiteX14" fmla="*/ 1149740 w 1627587"/>
                <a:gd name="connsiteY14" fmla="*/ 333091 h 1459732"/>
                <a:gd name="connsiteX15" fmla="*/ 994731 w 1627587"/>
                <a:gd name="connsiteY15" fmla="*/ 400724 h 1459732"/>
                <a:gd name="connsiteX16" fmla="*/ 907118 w 1627587"/>
                <a:gd name="connsiteY16" fmla="*/ 458834 h 1459732"/>
                <a:gd name="connsiteX17" fmla="*/ 859676 w 1627587"/>
                <a:gd name="connsiteY17" fmla="*/ 490299 h 1459732"/>
                <a:gd name="connsiteX18" fmla="*/ 610937 w 1627587"/>
                <a:gd name="connsiteY18" fmla="*/ 861165 h 1459732"/>
                <a:gd name="connsiteX19" fmla="*/ 608808 w 1627587"/>
                <a:gd name="connsiteY19" fmla="*/ 872382 h 1459732"/>
                <a:gd name="connsiteX20" fmla="*/ 597108 w 1627587"/>
                <a:gd name="connsiteY20" fmla="*/ 934001 h 1459732"/>
                <a:gd name="connsiteX21" fmla="*/ 592397 w 1627587"/>
                <a:gd name="connsiteY21" fmla="*/ 1009003 h 1459732"/>
                <a:gd name="connsiteX22" fmla="*/ 748246 w 1627587"/>
                <a:gd name="connsiteY22" fmla="*/ 1419143 h 1459732"/>
                <a:gd name="connsiteX23" fmla="*/ 789906 w 1627587"/>
                <a:gd name="connsiteY23" fmla="*/ 1459732 h 1459732"/>
                <a:gd name="connsiteX24" fmla="*/ 728638 w 1627587"/>
                <a:gd name="connsiteY24" fmla="*/ 1452215 h 1459732"/>
                <a:gd name="connsiteX25" fmla="*/ 0 w 1627587"/>
                <a:gd name="connsiteY25" fmla="*/ 733559 h 1459732"/>
                <a:gd name="connsiteX26" fmla="*/ 41026 w 1627587"/>
                <a:gd name="connsiteY26" fmla="*/ 515421 h 1459732"/>
                <a:gd name="connsiteX27" fmla="*/ 66901 w 1627587"/>
                <a:gd name="connsiteY27" fmla="*/ 458594 h 1459732"/>
                <a:gd name="connsiteX28" fmla="*/ 71713 w 1627587"/>
                <a:gd name="connsiteY28" fmla="*/ 448025 h 1459732"/>
                <a:gd name="connsiteX29" fmla="*/ 557343 w 1627587"/>
                <a:gd name="connsiteY29" fmla="*/ 57647 h 1459732"/>
                <a:gd name="connsiteX30" fmla="*/ 608721 w 1627587"/>
                <a:gd name="connsiteY30" fmla="*/ 44827 h 1459732"/>
                <a:gd name="connsiteX31" fmla="*/ 728638 w 1627587"/>
                <a:gd name="connsiteY31" fmla="*/ 14903 h 1459732"/>
                <a:gd name="connsiteX32" fmla="*/ 912548 w 1627587"/>
                <a:gd name="connsiteY32" fmla="*/ 0 h 145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27587" h="1459732">
                  <a:moveTo>
                    <a:pt x="912548" y="0"/>
                  </a:moveTo>
                  <a:cubicBezTo>
                    <a:pt x="975546" y="0"/>
                    <a:pt x="1037054" y="5132"/>
                    <a:pt x="1096458" y="14903"/>
                  </a:cubicBezTo>
                  <a:lnTo>
                    <a:pt x="1202286" y="41311"/>
                  </a:lnTo>
                  <a:lnTo>
                    <a:pt x="1267753" y="57647"/>
                  </a:lnTo>
                  <a:cubicBezTo>
                    <a:pt x="1322341" y="76207"/>
                    <a:pt x="1374214" y="98915"/>
                    <a:pt x="1422762" y="125280"/>
                  </a:cubicBezTo>
                  <a:lnTo>
                    <a:pt x="1504945" y="179788"/>
                  </a:lnTo>
                  <a:lnTo>
                    <a:pt x="1557817" y="214855"/>
                  </a:lnTo>
                  <a:lnTo>
                    <a:pt x="1627587" y="282831"/>
                  </a:lnTo>
                  <a:lnTo>
                    <a:pt x="1598248" y="279231"/>
                  </a:lnTo>
                  <a:cubicBezTo>
                    <a:pt x="1567571" y="276727"/>
                    <a:pt x="1536444" y="275444"/>
                    <a:pt x="1504945" y="275444"/>
                  </a:cubicBezTo>
                  <a:cubicBezTo>
                    <a:pt x="1473446" y="275444"/>
                    <a:pt x="1442320" y="276727"/>
                    <a:pt x="1411642" y="279231"/>
                  </a:cubicBezTo>
                  <a:lnTo>
                    <a:pt x="1382303" y="282831"/>
                  </a:lnTo>
                  <a:lnTo>
                    <a:pt x="1321035" y="290347"/>
                  </a:lnTo>
                  <a:lnTo>
                    <a:pt x="1201205" y="320249"/>
                  </a:lnTo>
                  <a:lnTo>
                    <a:pt x="1149740" y="333091"/>
                  </a:lnTo>
                  <a:cubicBezTo>
                    <a:pt x="1095153" y="351651"/>
                    <a:pt x="1043279" y="374359"/>
                    <a:pt x="994731" y="400724"/>
                  </a:cubicBezTo>
                  <a:lnTo>
                    <a:pt x="907118" y="458834"/>
                  </a:lnTo>
                  <a:lnTo>
                    <a:pt x="859676" y="490299"/>
                  </a:lnTo>
                  <a:cubicBezTo>
                    <a:pt x="735822" y="589860"/>
                    <a:pt x="647405" y="717907"/>
                    <a:pt x="610937" y="861165"/>
                  </a:cubicBezTo>
                  <a:lnTo>
                    <a:pt x="608808" y="872382"/>
                  </a:lnTo>
                  <a:lnTo>
                    <a:pt x="597108" y="934001"/>
                  </a:lnTo>
                  <a:cubicBezTo>
                    <a:pt x="593993" y="958661"/>
                    <a:pt x="592397" y="983682"/>
                    <a:pt x="592397" y="1009003"/>
                  </a:cubicBezTo>
                  <a:cubicBezTo>
                    <a:pt x="592397" y="1160928"/>
                    <a:pt x="649851" y="1302066"/>
                    <a:pt x="748246" y="1419143"/>
                  </a:cubicBezTo>
                  <a:lnTo>
                    <a:pt x="789906" y="1459732"/>
                  </a:lnTo>
                  <a:lnTo>
                    <a:pt x="728638" y="1452215"/>
                  </a:lnTo>
                  <a:cubicBezTo>
                    <a:pt x="312806" y="1383813"/>
                    <a:pt x="0" y="1088051"/>
                    <a:pt x="0" y="733559"/>
                  </a:cubicBezTo>
                  <a:cubicBezTo>
                    <a:pt x="0" y="657597"/>
                    <a:pt x="14364" y="584331"/>
                    <a:pt x="41026" y="515421"/>
                  </a:cubicBezTo>
                  <a:lnTo>
                    <a:pt x="66901" y="458594"/>
                  </a:lnTo>
                  <a:lnTo>
                    <a:pt x="71713" y="448025"/>
                  </a:lnTo>
                  <a:cubicBezTo>
                    <a:pt x="164068" y="272502"/>
                    <a:pt x="338992" y="131887"/>
                    <a:pt x="557343" y="57647"/>
                  </a:cubicBezTo>
                  <a:lnTo>
                    <a:pt x="608721" y="44827"/>
                  </a:lnTo>
                  <a:lnTo>
                    <a:pt x="728638" y="14903"/>
                  </a:lnTo>
                  <a:cubicBezTo>
                    <a:pt x="788043" y="5132"/>
                    <a:pt x="849550" y="0"/>
                    <a:pt x="912548" y="0"/>
                  </a:cubicBezTo>
                  <a:close/>
                </a:path>
              </a:pathLst>
            </a:custGeom>
            <a:solidFill>
              <a:schemeClr val="accent5">
                <a:lumMod val="75000"/>
                <a:alpha val="5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5" name="Freeform: Shape 104">
              <a:extLst>
                <a:ext uri="{FF2B5EF4-FFF2-40B4-BE49-F238E27FC236}">
                  <a16:creationId xmlns:a16="http://schemas.microsoft.com/office/drawing/2014/main" id="{8DE2A04E-E386-1DCA-6A0E-33EBB5AB0AE9}"/>
                </a:ext>
              </a:extLst>
            </p:cNvPr>
            <p:cNvSpPr/>
            <p:nvPr/>
          </p:nvSpPr>
          <p:spPr>
            <a:xfrm>
              <a:off x="5553998" y="3686537"/>
              <a:ext cx="1825096" cy="1008524"/>
            </a:xfrm>
            <a:custGeom>
              <a:avLst/>
              <a:gdLst>
                <a:gd name="connsiteX0" fmla="*/ 66901 w 1825096"/>
                <a:gd name="connsiteY0" fmla="*/ 0 h 1008524"/>
                <a:gd name="connsiteX1" fmla="*/ 71713 w 1825096"/>
                <a:gd name="connsiteY1" fmla="*/ 10568 h 1008524"/>
                <a:gd name="connsiteX2" fmla="*/ 155849 w 1825096"/>
                <a:gd name="connsiteY2" fmla="*/ 135174 h 1008524"/>
                <a:gd name="connsiteX3" fmla="*/ 198073 w 1825096"/>
                <a:gd name="connsiteY3" fmla="*/ 176312 h 1008524"/>
                <a:gd name="connsiteX4" fmla="*/ 267279 w 1825096"/>
                <a:gd name="connsiteY4" fmla="*/ 243738 h 1008524"/>
                <a:gd name="connsiteX5" fmla="*/ 320151 w 1825096"/>
                <a:gd name="connsiteY5" fmla="*/ 278805 h 1008524"/>
                <a:gd name="connsiteX6" fmla="*/ 402334 w 1825096"/>
                <a:gd name="connsiteY6" fmla="*/ 333313 h 1008524"/>
                <a:gd name="connsiteX7" fmla="*/ 557343 w 1825096"/>
                <a:gd name="connsiteY7" fmla="*/ 400946 h 1008524"/>
                <a:gd name="connsiteX8" fmla="*/ 622810 w 1825096"/>
                <a:gd name="connsiteY8" fmla="*/ 417282 h 1008524"/>
                <a:gd name="connsiteX9" fmla="*/ 728638 w 1825096"/>
                <a:gd name="connsiteY9" fmla="*/ 443690 h 1008524"/>
                <a:gd name="connsiteX10" fmla="*/ 912548 w 1825096"/>
                <a:gd name="connsiteY10" fmla="*/ 458593 h 1008524"/>
                <a:gd name="connsiteX11" fmla="*/ 1096458 w 1825096"/>
                <a:gd name="connsiteY11" fmla="*/ 443690 h 1008524"/>
                <a:gd name="connsiteX12" fmla="*/ 1216289 w 1825096"/>
                <a:gd name="connsiteY12" fmla="*/ 413788 h 1008524"/>
                <a:gd name="connsiteX13" fmla="*/ 1267753 w 1825096"/>
                <a:gd name="connsiteY13" fmla="*/ 400946 h 1008524"/>
                <a:gd name="connsiteX14" fmla="*/ 1753383 w 1825096"/>
                <a:gd name="connsiteY14" fmla="*/ 10568 h 1008524"/>
                <a:gd name="connsiteX15" fmla="*/ 1758195 w 1825096"/>
                <a:gd name="connsiteY15" fmla="*/ 0 h 1008524"/>
                <a:gd name="connsiteX16" fmla="*/ 1784070 w 1825096"/>
                <a:gd name="connsiteY16" fmla="*/ 56827 h 1008524"/>
                <a:gd name="connsiteX17" fmla="*/ 1825096 w 1825096"/>
                <a:gd name="connsiteY17" fmla="*/ 274965 h 1008524"/>
                <a:gd name="connsiteX18" fmla="*/ 1096458 w 1825096"/>
                <a:gd name="connsiteY18" fmla="*/ 993621 h 1008524"/>
                <a:gd name="connsiteX19" fmla="*/ 1035190 w 1825096"/>
                <a:gd name="connsiteY19" fmla="*/ 1001138 h 1008524"/>
                <a:gd name="connsiteX20" fmla="*/ 1005851 w 1825096"/>
                <a:gd name="connsiteY20" fmla="*/ 1004737 h 1008524"/>
                <a:gd name="connsiteX21" fmla="*/ 912548 w 1825096"/>
                <a:gd name="connsiteY21" fmla="*/ 1008524 h 1008524"/>
                <a:gd name="connsiteX22" fmla="*/ 402334 w 1825096"/>
                <a:gd name="connsiteY22" fmla="*/ 883244 h 1008524"/>
                <a:gd name="connsiteX23" fmla="*/ 320151 w 1825096"/>
                <a:gd name="connsiteY23" fmla="*/ 828737 h 1008524"/>
                <a:gd name="connsiteX24" fmla="*/ 267279 w 1825096"/>
                <a:gd name="connsiteY24" fmla="*/ 793669 h 1008524"/>
                <a:gd name="connsiteX25" fmla="*/ 18540 w 1825096"/>
                <a:gd name="connsiteY25" fmla="*/ 422803 h 1008524"/>
                <a:gd name="connsiteX26" fmla="*/ 17492 w 1825096"/>
                <a:gd name="connsiteY26" fmla="*/ 417282 h 1008524"/>
                <a:gd name="connsiteX27" fmla="*/ 4711 w 1825096"/>
                <a:gd name="connsiteY27" fmla="*/ 349967 h 1008524"/>
                <a:gd name="connsiteX28" fmla="*/ 0 w 1825096"/>
                <a:gd name="connsiteY28" fmla="*/ 274965 h 1008524"/>
                <a:gd name="connsiteX29" fmla="*/ 4711 w 1825096"/>
                <a:gd name="connsiteY29" fmla="*/ 199963 h 1008524"/>
                <a:gd name="connsiteX30" fmla="*/ 16324 w 1825096"/>
                <a:gd name="connsiteY30" fmla="*/ 138803 h 1008524"/>
                <a:gd name="connsiteX31" fmla="*/ 18540 w 1825096"/>
                <a:gd name="connsiteY31" fmla="*/ 127127 h 1008524"/>
                <a:gd name="connsiteX32" fmla="*/ 41026 w 1825096"/>
                <a:gd name="connsiteY32" fmla="*/ 56827 h 10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25096" h="1008524">
                  <a:moveTo>
                    <a:pt x="66901" y="0"/>
                  </a:moveTo>
                  <a:lnTo>
                    <a:pt x="71713" y="10568"/>
                  </a:lnTo>
                  <a:cubicBezTo>
                    <a:pt x="94802" y="54449"/>
                    <a:pt x="123051" y="96148"/>
                    <a:pt x="155849" y="135174"/>
                  </a:cubicBezTo>
                  <a:lnTo>
                    <a:pt x="198073" y="176312"/>
                  </a:lnTo>
                  <a:lnTo>
                    <a:pt x="267279" y="243738"/>
                  </a:lnTo>
                  <a:lnTo>
                    <a:pt x="320151" y="278805"/>
                  </a:lnTo>
                  <a:lnTo>
                    <a:pt x="402334" y="333313"/>
                  </a:lnTo>
                  <a:cubicBezTo>
                    <a:pt x="450882" y="359678"/>
                    <a:pt x="502756" y="382386"/>
                    <a:pt x="557343" y="400946"/>
                  </a:cubicBezTo>
                  <a:lnTo>
                    <a:pt x="622810" y="417282"/>
                  </a:lnTo>
                  <a:lnTo>
                    <a:pt x="728638" y="443690"/>
                  </a:lnTo>
                  <a:cubicBezTo>
                    <a:pt x="788043" y="453461"/>
                    <a:pt x="849550" y="458593"/>
                    <a:pt x="912548" y="458593"/>
                  </a:cubicBezTo>
                  <a:cubicBezTo>
                    <a:pt x="975546" y="458593"/>
                    <a:pt x="1037054" y="453461"/>
                    <a:pt x="1096458" y="443690"/>
                  </a:cubicBezTo>
                  <a:lnTo>
                    <a:pt x="1216289" y="413788"/>
                  </a:lnTo>
                  <a:lnTo>
                    <a:pt x="1267753" y="400946"/>
                  </a:lnTo>
                  <a:cubicBezTo>
                    <a:pt x="1486104" y="326706"/>
                    <a:pt x="1661029" y="186092"/>
                    <a:pt x="1753383" y="10568"/>
                  </a:cubicBezTo>
                  <a:lnTo>
                    <a:pt x="1758195" y="0"/>
                  </a:lnTo>
                  <a:lnTo>
                    <a:pt x="1784070" y="56827"/>
                  </a:lnTo>
                  <a:cubicBezTo>
                    <a:pt x="1810733" y="125737"/>
                    <a:pt x="1825096" y="199003"/>
                    <a:pt x="1825096" y="274965"/>
                  </a:cubicBezTo>
                  <a:cubicBezTo>
                    <a:pt x="1825096" y="629457"/>
                    <a:pt x="1512291" y="925219"/>
                    <a:pt x="1096458" y="993621"/>
                  </a:cubicBezTo>
                  <a:lnTo>
                    <a:pt x="1035190" y="1001138"/>
                  </a:lnTo>
                  <a:lnTo>
                    <a:pt x="1005851" y="1004737"/>
                  </a:lnTo>
                  <a:cubicBezTo>
                    <a:pt x="975174" y="1007241"/>
                    <a:pt x="944047" y="1008524"/>
                    <a:pt x="912548" y="1008524"/>
                  </a:cubicBezTo>
                  <a:cubicBezTo>
                    <a:pt x="723553" y="1008524"/>
                    <a:pt x="547978" y="962339"/>
                    <a:pt x="402334" y="883244"/>
                  </a:cubicBezTo>
                  <a:lnTo>
                    <a:pt x="320151" y="828737"/>
                  </a:lnTo>
                  <a:lnTo>
                    <a:pt x="267279" y="793669"/>
                  </a:lnTo>
                  <a:cubicBezTo>
                    <a:pt x="143425" y="694109"/>
                    <a:pt x="55008" y="566062"/>
                    <a:pt x="18540" y="422803"/>
                  </a:cubicBezTo>
                  <a:lnTo>
                    <a:pt x="17492" y="417282"/>
                  </a:lnTo>
                  <a:lnTo>
                    <a:pt x="4711" y="349967"/>
                  </a:lnTo>
                  <a:cubicBezTo>
                    <a:pt x="1596" y="325307"/>
                    <a:pt x="0" y="300286"/>
                    <a:pt x="0" y="274965"/>
                  </a:cubicBezTo>
                  <a:cubicBezTo>
                    <a:pt x="0" y="249644"/>
                    <a:pt x="1596" y="224623"/>
                    <a:pt x="4711" y="199963"/>
                  </a:cubicBezTo>
                  <a:lnTo>
                    <a:pt x="16324" y="138803"/>
                  </a:lnTo>
                  <a:lnTo>
                    <a:pt x="18540" y="127127"/>
                  </a:lnTo>
                  <a:cubicBezTo>
                    <a:pt x="24618" y="103251"/>
                    <a:pt x="32139" y="79797"/>
                    <a:pt x="41026" y="56827"/>
                  </a:cubicBezTo>
                  <a:close/>
                </a:path>
              </a:pathLst>
            </a:custGeom>
            <a:solidFill>
              <a:schemeClr val="accent5">
                <a:alpha val="5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6" name="Freeform: Shape 105">
              <a:extLst>
                <a:ext uri="{FF2B5EF4-FFF2-40B4-BE49-F238E27FC236}">
                  <a16:creationId xmlns:a16="http://schemas.microsoft.com/office/drawing/2014/main" id="{CD36365D-56D5-C886-798E-EEB0801AF63E}"/>
                </a:ext>
              </a:extLst>
            </p:cNvPr>
            <p:cNvSpPr/>
            <p:nvPr/>
          </p:nvSpPr>
          <p:spPr>
            <a:xfrm>
              <a:off x="5159675" y="2403048"/>
              <a:ext cx="1627023" cy="1459801"/>
            </a:xfrm>
            <a:custGeom>
              <a:avLst/>
              <a:gdLst>
                <a:gd name="connsiteX0" fmla="*/ 714475 w 1627023"/>
                <a:gd name="connsiteY0" fmla="*/ 0 h 1459801"/>
                <a:gd name="connsiteX1" fmla="*/ 1359744 w 1627023"/>
                <a:gd name="connsiteY1" fmla="*/ 214855 h 1459801"/>
                <a:gd name="connsiteX2" fmla="*/ 1428951 w 1627023"/>
                <a:gd name="connsiteY2" fmla="*/ 282281 h 1459801"/>
                <a:gd name="connsiteX3" fmla="*/ 1471174 w 1627023"/>
                <a:gd name="connsiteY3" fmla="*/ 323419 h 1459801"/>
                <a:gd name="connsiteX4" fmla="*/ 1627023 w 1627023"/>
                <a:gd name="connsiteY4" fmla="*/ 733559 h 1459801"/>
                <a:gd name="connsiteX5" fmla="*/ 1622312 w 1627023"/>
                <a:gd name="connsiteY5" fmla="*/ 808561 h 1459801"/>
                <a:gd name="connsiteX6" fmla="*/ 1610700 w 1627023"/>
                <a:gd name="connsiteY6" fmla="*/ 869722 h 1459801"/>
                <a:gd name="connsiteX7" fmla="*/ 1608483 w 1627023"/>
                <a:gd name="connsiteY7" fmla="*/ 881397 h 1459801"/>
                <a:gd name="connsiteX8" fmla="*/ 1359744 w 1627023"/>
                <a:gd name="connsiteY8" fmla="*/ 1252263 h 1459801"/>
                <a:gd name="connsiteX9" fmla="*/ 1312303 w 1627023"/>
                <a:gd name="connsiteY9" fmla="*/ 1283729 h 1459801"/>
                <a:gd name="connsiteX10" fmla="*/ 1224689 w 1627023"/>
                <a:gd name="connsiteY10" fmla="*/ 1341838 h 1459801"/>
                <a:gd name="connsiteX11" fmla="*/ 1069680 w 1627023"/>
                <a:gd name="connsiteY11" fmla="*/ 1409471 h 1459801"/>
                <a:gd name="connsiteX12" fmla="*/ 1018303 w 1627023"/>
                <a:gd name="connsiteY12" fmla="*/ 1422292 h 1459801"/>
                <a:gd name="connsiteX13" fmla="*/ 898385 w 1627023"/>
                <a:gd name="connsiteY13" fmla="*/ 1452215 h 1459801"/>
                <a:gd name="connsiteX14" fmla="*/ 836554 w 1627023"/>
                <a:gd name="connsiteY14" fmla="*/ 1459801 h 1459801"/>
                <a:gd name="connsiteX15" fmla="*/ 878777 w 1627023"/>
                <a:gd name="connsiteY15" fmla="*/ 1418663 h 1459801"/>
                <a:gd name="connsiteX16" fmla="*/ 962913 w 1627023"/>
                <a:gd name="connsiteY16" fmla="*/ 1294057 h 1459801"/>
                <a:gd name="connsiteX17" fmla="*/ 967725 w 1627023"/>
                <a:gd name="connsiteY17" fmla="*/ 1283489 h 1459801"/>
                <a:gd name="connsiteX18" fmla="*/ 993600 w 1627023"/>
                <a:gd name="connsiteY18" fmla="*/ 1226661 h 1459801"/>
                <a:gd name="connsiteX19" fmla="*/ 1016086 w 1627023"/>
                <a:gd name="connsiteY19" fmla="*/ 1156361 h 1459801"/>
                <a:gd name="connsiteX20" fmla="*/ 1018216 w 1627023"/>
                <a:gd name="connsiteY20" fmla="*/ 1145144 h 1459801"/>
                <a:gd name="connsiteX21" fmla="*/ 1029915 w 1627023"/>
                <a:gd name="connsiteY21" fmla="*/ 1083525 h 1459801"/>
                <a:gd name="connsiteX22" fmla="*/ 1034626 w 1627023"/>
                <a:gd name="connsiteY22" fmla="*/ 1008523 h 1459801"/>
                <a:gd name="connsiteX23" fmla="*/ 1029915 w 1627023"/>
                <a:gd name="connsiteY23" fmla="*/ 933521 h 1459801"/>
                <a:gd name="connsiteX24" fmla="*/ 1017134 w 1627023"/>
                <a:gd name="connsiteY24" fmla="*/ 866206 h 1459801"/>
                <a:gd name="connsiteX25" fmla="*/ 1016086 w 1627023"/>
                <a:gd name="connsiteY25" fmla="*/ 860685 h 1459801"/>
                <a:gd name="connsiteX26" fmla="*/ 767347 w 1627023"/>
                <a:gd name="connsiteY26" fmla="*/ 489819 h 1459801"/>
                <a:gd name="connsiteX27" fmla="*/ 714475 w 1627023"/>
                <a:gd name="connsiteY27" fmla="*/ 454752 h 1459801"/>
                <a:gd name="connsiteX28" fmla="*/ 632292 w 1627023"/>
                <a:gd name="connsiteY28" fmla="*/ 400244 h 1459801"/>
                <a:gd name="connsiteX29" fmla="*/ 122078 w 1627023"/>
                <a:gd name="connsiteY29" fmla="*/ 274964 h 1459801"/>
                <a:gd name="connsiteX30" fmla="*/ 28775 w 1627023"/>
                <a:gd name="connsiteY30" fmla="*/ 278751 h 1459801"/>
                <a:gd name="connsiteX31" fmla="*/ 0 w 1627023"/>
                <a:gd name="connsiteY31" fmla="*/ 282281 h 1459801"/>
                <a:gd name="connsiteX32" fmla="*/ 69206 w 1627023"/>
                <a:gd name="connsiteY32" fmla="*/ 214855 h 1459801"/>
                <a:gd name="connsiteX33" fmla="*/ 714475 w 1627023"/>
                <a:gd name="connsiteY33" fmla="*/ 0 h 145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27023" h="1459801">
                  <a:moveTo>
                    <a:pt x="714475" y="0"/>
                  </a:moveTo>
                  <a:cubicBezTo>
                    <a:pt x="966468" y="0"/>
                    <a:pt x="1194605" y="82106"/>
                    <a:pt x="1359744" y="214855"/>
                  </a:cubicBezTo>
                  <a:lnTo>
                    <a:pt x="1428951" y="282281"/>
                  </a:lnTo>
                  <a:lnTo>
                    <a:pt x="1471174" y="323419"/>
                  </a:lnTo>
                  <a:cubicBezTo>
                    <a:pt x="1569569" y="440496"/>
                    <a:pt x="1627023" y="581634"/>
                    <a:pt x="1627023" y="733559"/>
                  </a:cubicBezTo>
                  <a:cubicBezTo>
                    <a:pt x="1627023" y="758880"/>
                    <a:pt x="1625427" y="783901"/>
                    <a:pt x="1622312" y="808561"/>
                  </a:cubicBezTo>
                  <a:lnTo>
                    <a:pt x="1610700" y="869722"/>
                  </a:lnTo>
                  <a:lnTo>
                    <a:pt x="1608483" y="881397"/>
                  </a:lnTo>
                  <a:cubicBezTo>
                    <a:pt x="1572016" y="1024655"/>
                    <a:pt x="1483598" y="1152702"/>
                    <a:pt x="1359744" y="1252263"/>
                  </a:cubicBezTo>
                  <a:lnTo>
                    <a:pt x="1312303" y="1283729"/>
                  </a:lnTo>
                  <a:lnTo>
                    <a:pt x="1224689" y="1341838"/>
                  </a:lnTo>
                  <a:cubicBezTo>
                    <a:pt x="1176141" y="1368203"/>
                    <a:pt x="1124268" y="1390911"/>
                    <a:pt x="1069680" y="1409471"/>
                  </a:cubicBezTo>
                  <a:lnTo>
                    <a:pt x="1018303" y="1422292"/>
                  </a:lnTo>
                  <a:lnTo>
                    <a:pt x="898385" y="1452215"/>
                  </a:lnTo>
                  <a:lnTo>
                    <a:pt x="836554" y="1459801"/>
                  </a:lnTo>
                  <a:lnTo>
                    <a:pt x="878777" y="1418663"/>
                  </a:lnTo>
                  <a:cubicBezTo>
                    <a:pt x="911576" y="1379637"/>
                    <a:pt x="939825" y="1337938"/>
                    <a:pt x="962913" y="1294057"/>
                  </a:cubicBezTo>
                  <a:lnTo>
                    <a:pt x="967725" y="1283489"/>
                  </a:lnTo>
                  <a:lnTo>
                    <a:pt x="993600" y="1226661"/>
                  </a:lnTo>
                  <a:cubicBezTo>
                    <a:pt x="1002487" y="1203691"/>
                    <a:pt x="1010009" y="1180237"/>
                    <a:pt x="1016086" y="1156361"/>
                  </a:cubicBezTo>
                  <a:lnTo>
                    <a:pt x="1018216" y="1145144"/>
                  </a:lnTo>
                  <a:lnTo>
                    <a:pt x="1029915" y="1083525"/>
                  </a:lnTo>
                  <a:cubicBezTo>
                    <a:pt x="1033030" y="1058865"/>
                    <a:pt x="1034626" y="1033844"/>
                    <a:pt x="1034626" y="1008523"/>
                  </a:cubicBezTo>
                  <a:cubicBezTo>
                    <a:pt x="1034626" y="983202"/>
                    <a:pt x="1033030" y="958181"/>
                    <a:pt x="1029915" y="933521"/>
                  </a:cubicBezTo>
                  <a:lnTo>
                    <a:pt x="1017134" y="866206"/>
                  </a:lnTo>
                  <a:lnTo>
                    <a:pt x="1016086" y="860685"/>
                  </a:lnTo>
                  <a:cubicBezTo>
                    <a:pt x="979619" y="717427"/>
                    <a:pt x="891201" y="589380"/>
                    <a:pt x="767347" y="489819"/>
                  </a:cubicBezTo>
                  <a:lnTo>
                    <a:pt x="714475" y="454752"/>
                  </a:lnTo>
                  <a:lnTo>
                    <a:pt x="632292" y="400244"/>
                  </a:lnTo>
                  <a:cubicBezTo>
                    <a:pt x="486649" y="321149"/>
                    <a:pt x="311073" y="274964"/>
                    <a:pt x="122078" y="274964"/>
                  </a:cubicBezTo>
                  <a:cubicBezTo>
                    <a:pt x="90579" y="274964"/>
                    <a:pt x="59453" y="276247"/>
                    <a:pt x="28775" y="278751"/>
                  </a:cubicBezTo>
                  <a:lnTo>
                    <a:pt x="0" y="282281"/>
                  </a:lnTo>
                  <a:lnTo>
                    <a:pt x="69206" y="214855"/>
                  </a:lnTo>
                  <a:cubicBezTo>
                    <a:pt x="234345" y="82106"/>
                    <a:pt x="462482" y="0"/>
                    <a:pt x="714475" y="0"/>
                  </a:cubicBezTo>
                  <a:close/>
                </a:path>
              </a:pathLst>
            </a:custGeom>
            <a:solidFill>
              <a:schemeClr val="accent5">
                <a:lumMod val="50000"/>
                <a:alpha val="5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7" name="Freeform: Shape 106">
              <a:extLst>
                <a:ext uri="{FF2B5EF4-FFF2-40B4-BE49-F238E27FC236}">
                  <a16:creationId xmlns:a16="http://schemas.microsoft.com/office/drawing/2014/main" id="{9CC105B9-1ADA-8DE3-6F0A-BD8E0F2680B6}"/>
                </a:ext>
              </a:extLst>
            </p:cNvPr>
            <p:cNvSpPr/>
            <p:nvPr/>
          </p:nvSpPr>
          <p:spPr>
            <a:xfrm>
              <a:off x="5752072" y="3862849"/>
              <a:ext cx="244157" cy="102493"/>
            </a:xfrm>
            <a:custGeom>
              <a:avLst/>
              <a:gdLst>
                <a:gd name="connsiteX0" fmla="*/ 0 w 244157"/>
                <a:gd name="connsiteY0" fmla="*/ 0 h 102493"/>
                <a:gd name="connsiteX1" fmla="*/ 28775 w 244157"/>
                <a:gd name="connsiteY1" fmla="*/ 3530 h 102493"/>
                <a:gd name="connsiteX2" fmla="*/ 122078 w 244157"/>
                <a:gd name="connsiteY2" fmla="*/ 7317 h 102493"/>
                <a:gd name="connsiteX3" fmla="*/ 215381 w 244157"/>
                <a:gd name="connsiteY3" fmla="*/ 3530 h 102493"/>
                <a:gd name="connsiteX4" fmla="*/ 244157 w 244157"/>
                <a:gd name="connsiteY4" fmla="*/ 0 h 102493"/>
                <a:gd name="connsiteX5" fmla="*/ 174950 w 244157"/>
                <a:gd name="connsiteY5" fmla="*/ 67426 h 102493"/>
                <a:gd name="connsiteX6" fmla="*/ 122078 w 244157"/>
                <a:gd name="connsiteY6" fmla="*/ 102493 h 102493"/>
                <a:gd name="connsiteX7" fmla="*/ 69206 w 244157"/>
                <a:gd name="connsiteY7" fmla="*/ 67426 h 102493"/>
                <a:gd name="connsiteX8" fmla="*/ 0 w 244157"/>
                <a:gd name="connsiteY8" fmla="*/ 0 h 10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157" h="102493">
                  <a:moveTo>
                    <a:pt x="0" y="0"/>
                  </a:moveTo>
                  <a:lnTo>
                    <a:pt x="28775" y="3530"/>
                  </a:lnTo>
                  <a:cubicBezTo>
                    <a:pt x="59453" y="6034"/>
                    <a:pt x="90579" y="7317"/>
                    <a:pt x="122078" y="7317"/>
                  </a:cubicBezTo>
                  <a:cubicBezTo>
                    <a:pt x="153577" y="7317"/>
                    <a:pt x="184704" y="6034"/>
                    <a:pt x="215381" y="3530"/>
                  </a:cubicBezTo>
                  <a:lnTo>
                    <a:pt x="244157" y="0"/>
                  </a:lnTo>
                  <a:lnTo>
                    <a:pt x="174950" y="67426"/>
                  </a:lnTo>
                  <a:lnTo>
                    <a:pt x="122078" y="102493"/>
                  </a:lnTo>
                  <a:lnTo>
                    <a:pt x="69206" y="67426"/>
                  </a:lnTo>
                  <a:lnTo>
                    <a:pt x="0" y="0"/>
                  </a:lnTo>
                  <a:close/>
                </a:path>
              </a:pathLst>
            </a:custGeom>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grpSp>
      <p:sp>
        <p:nvSpPr>
          <p:cNvPr id="108" name="TextBox 107">
            <a:extLst>
              <a:ext uri="{FF2B5EF4-FFF2-40B4-BE49-F238E27FC236}">
                <a16:creationId xmlns:a16="http://schemas.microsoft.com/office/drawing/2014/main" id="{CE14B912-A5FC-408E-82BB-31F84912FC05}"/>
              </a:ext>
            </a:extLst>
          </p:cNvPr>
          <p:cNvSpPr txBox="1"/>
          <p:nvPr/>
        </p:nvSpPr>
        <p:spPr>
          <a:xfrm>
            <a:off x="4823460" y="192461"/>
            <a:ext cx="3314700" cy="584775"/>
          </a:xfrm>
          <a:prstGeom prst="rect">
            <a:avLst/>
          </a:prstGeom>
          <a:noFill/>
        </p:spPr>
        <p:txBody>
          <a:bodyPr wrap="square" rtlCol="0">
            <a:spAutoFit/>
          </a:bodyPr>
          <a:lstStyle/>
          <a:p>
            <a:r>
              <a:rPr lang="en-IN" sz="3200" u="sng" dirty="0">
                <a:solidFill>
                  <a:schemeClr val="accent5"/>
                </a:solidFill>
                <a:latin typeface="Arial Black" panose="020B0A04020102020204" pitchFamily="34" charset="0"/>
              </a:rPr>
              <a:t>OBJECTIVE</a:t>
            </a:r>
          </a:p>
        </p:txBody>
      </p:sp>
      <p:sp>
        <p:nvSpPr>
          <p:cNvPr id="109" name="TextBox 108">
            <a:extLst>
              <a:ext uri="{FF2B5EF4-FFF2-40B4-BE49-F238E27FC236}">
                <a16:creationId xmlns:a16="http://schemas.microsoft.com/office/drawing/2014/main" id="{6AF5A75E-5845-E844-F8D7-DBCBD989E408}"/>
              </a:ext>
            </a:extLst>
          </p:cNvPr>
          <p:cNvSpPr txBox="1"/>
          <p:nvPr/>
        </p:nvSpPr>
        <p:spPr>
          <a:xfrm>
            <a:off x="712054" y="1347870"/>
            <a:ext cx="2202180" cy="307777"/>
          </a:xfrm>
          <a:prstGeom prst="rect">
            <a:avLst/>
          </a:prstGeom>
          <a:noFill/>
        </p:spPr>
        <p:txBody>
          <a:bodyPr wrap="square" rtlCol="0">
            <a:spAutoFit/>
          </a:bodyPr>
          <a:lstStyle/>
          <a:p>
            <a:r>
              <a:rPr lang="en-IN" sz="1400" dirty="0">
                <a:solidFill>
                  <a:schemeClr val="bg1"/>
                </a:solidFill>
                <a:latin typeface="Arial Black" panose="020B0A04020102020204" pitchFamily="34" charset="0"/>
              </a:rPr>
              <a:t>01.INTRODUCTION</a:t>
            </a:r>
          </a:p>
        </p:txBody>
      </p:sp>
      <p:sp>
        <p:nvSpPr>
          <p:cNvPr id="110" name="TextBox 109">
            <a:extLst>
              <a:ext uri="{FF2B5EF4-FFF2-40B4-BE49-F238E27FC236}">
                <a16:creationId xmlns:a16="http://schemas.microsoft.com/office/drawing/2014/main" id="{4A9DEFCC-7579-1CDB-4D27-6310D28069A1}"/>
              </a:ext>
            </a:extLst>
          </p:cNvPr>
          <p:cNvSpPr txBox="1"/>
          <p:nvPr/>
        </p:nvSpPr>
        <p:spPr>
          <a:xfrm>
            <a:off x="712054" y="5016550"/>
            <a:ext cx="2202180" cy="307777"/>
          </a:xfrm>
          <a:prstGeom prst="rect">
            <a:avLst/>
          </a:prstGeom>
          <a:noFill/>
        </p:spPr>
        <p:txBody>
          <a:bodyPr wrap="square" rtlCol="0">
            <a:spAutoFit/>
          </a:bodyPr>
          <a:lstStyle/>
          <a:p>
            <a:r>
              <a:rPr lang="en-IN" sz="1400" dirty="0">
                <a:solidFill>
                  <a:schemeClr val="bg1"/>
                </a:solidFill>
                <a:latin typeface="Arial Black" panose="020B0A04020102020204" pitchFamily="34" charset="0"/>
              </a:rPr>
              <a:t>03.KEY FEATURES</a:t>
            </a:r>
          </a:p>
        </p:txBody>
      </p:sp>
      <p:sp>
        <p:nvSpPr>
          <p:cNvPr id="111" name="TextBox 110">
            <a:extLst>
              <a:ext uri="{FF2B5EF4-FFF2-40B4-BE49-F238E27FC236}">
                <a16:creationId xmlns:a16="http://schemas.microsoft.com/office/drawing/2014/main" id="{501FD779-312F-B3C6-2FF9-3A61D4966D79}"/>
              </a:ext>
            </a:extLst>
          </p:cNvPr>
          <p:cNvSpPr txBox="1"/>
          <p:nvPr/>
        </p:nvSpPr>
        <p:spPr>
          <a:xfrm>
            <a:off x="694940" y="3121103"/>
            <a:ext cx="2579362" cy="307777"/>
          </a:xfrm>
          <a:prstGeom prst="rect">
            <a:avLst/>
          </a:prstGeom>
          <a:noFill/>
        </p:spPr>
        <p:txBody>
          <a:bodyPr wrap="square" rtlCol="0">
            <a:spAutoFit/>
          </a:bodyPr>
          <a:lstStyle/>
          <a:p>
            <a:r>
              <a:rPr lang="en-IN" sz="1400" dirty="0">
                <a:solidFill>
                  <a:schemeClr val="bg1"/>
                </a:solidFill>
                <a:latin typeface="Arial Black" panose="020B0A04020102020204" pitchFamily="34" charset="0"/>
              </a:rPr>
              <a:t>02.PROJECT OVERVIEW</a:t>
            </a:r>
          </a:p>
        </p:txBody>
      </p:sp>
      <p:sp>
        <p:nvSpPr>
          <p:cNvPr id="112" name="TextBox 111">
            <a:extLst>
              <a:ext uri="{FF2B5EF4-FFF2-40B4-BE49-F238E27FC236}">
                <a16:creationId xmlns:a16="http://schemas.microsoft.com/office/drawing/2014/main" id="{2F6D7A48-5A5D-E723-CC5C-6C8130582922}"/>
              </a:ext>
            </a:extLst>
          </p:cNvPr>
          <p:cNvSpPr txBox="1"/>
          <p:nvPr/>
        </p:nvSpPr>
        <p:spPr>
          <a:xfrm>
            <a:off x="8638243" y="1343593"/>
            <a:ext cx="2202180" cy="307777"/>
          </a:xfrm>
          <a:prstGeom prst="rect">
            <a:avLst/>
          </a:prstGeom>
          <a:noFill/>
        </p:spPr>
        <p:txBody>
          <a:bodyPr wrap="square" rtlCol="0">
            <a:spAutoFit/>
          </a:bodyPr>
          <a:lstStyle/>
          <a:p>
            <a:r>
              <a:rPr lang="en-IN" sz="1400" dirty="0">
                <a:solidFill>
                  <a:schemeClr val="bg1"/>
                </a:solidFill>
                <a:latin typeface="Arial Black" panose="020B0A04020102020204" pitchFamily="34" charset="0"/>
              </a:rPr>
              <a:t>04.MILES STONES</a:t>
            </a:r>
          </a:p>
        </p:txBody>
      </p:sp>
      <p:sp>
        <p:nvSpPr>
          <p:cNvPr id="113" name="TextBox 112">
            <a:extLst>
              <a:ext uri="{FF2B5EF4-FFF2-40B4-BE49-F238E27FC236}">
                <a16:creationId xmlns:a16="http://schemas.microsoft.com/office/drawing/2014/main" id="{4B668703-8918-1165-C45B-A23277007911}"/>
              </a:ext>
            </a:extLst>
          </p:cNvPr>
          <p:cNvSpPr txBox="1"/>
          <p:nvPr/>
        </p:nvSpPr>
        <p:spPr>
          <a:xfrm>
            <a:off x="8570248" y="3121103"/>
            <a:ext cx="3291146" cy="307777"/>
          </a:xfrm>
          <a:prstGeom prst="rect">
            <a:avLst/>
          </a:prstGeom>
          <a:noFill/>
        </p:spPr>
        <p:txBody>
          <a:bodyPr wrap="square" rtlCol="0">
            <a:spAutoFit/>
          </a:bodyPr>
          <a:lstStyle/>
          <a:p>
            <a:r>
              <a:rPr lang="en-IN" sz="1400" dirty="0">
                <a:solidFill>
                  <a:schemeClr val="bg1"/>
                </a:solidFill>
                <a:latin typeface="Arial Black" panose="020B0A04020102020204" pitchFamily="34" charset="0"/>
              </a:rPr>
              <a:t>05.PROJECT SCREENSHOTS</a:t>
            </a:r>
          </a:p>
        </p:txBody>
      </p:sp>
      <p:sp>
        <p:nvSpPr>
          <p:cNvPr id="114" name="TextBox 113">
            <a:extLst>
              <a:ext uri="{FF2B5EF4-FFF2-40B4-BE49-F238E27FC236}">
                <a16:creationId xmlns:a16="http://schemas.microsoft.com/office/drawing/2014/main" id="{B7502803-823F-EF39-2629-258879ACAE8C}"/>
              </a:ext>
            </a:extLst>
          </p:cNvPr>
          <p:cNvSpPr txBox="1"/>
          <p:nvPr/>
        </p:nvSpPr>
        <p:spPr>
          <a:xfrm>
            <a:off x="8568241" y="5016550"/>
            <a:ext cx="3006374" cy="307777"/>
          </a:xfrm>
          <a:prstGeom prst="rect">
            <a:avLst/>
          </a:prstGeom>
          <a:noFill/>
        </p:spPr>
        <p:txBody>
          <a:bodyPr wrap="square" rtlCol="0">
            <a:spAutoFit/>
          </a:bodyPr>
          <a:lstStyle/>
          <a:p>
            <a:r>
              <a:rPr lang="en-IN" sz="1400" dirty="0">
                <a:solidFill>
                  <a:schemeClr val="bg1"/>
                </a:solidFill>
                <a:latin typeface="Arial Black" panose="020B0A04020102020204" pitchFamily="34" charset="0"/>
              </a:rPr>
              <a:t>06.FUTURE ENHANCEMENT</a:t>
            </a:r>
          </a:p>
        </p:txBody>
      </p:sp>
      <p:sp>
        <p:nvSpPr>
          <p:cNvPr id="115" name="TextBox 114">
            <a:extLst>
              <a:ext uri="{FF2B5EF4-FFF2-40B4-BE49-F238E27FC236}">
                <a16:creationId xmlns:a16="http://schemas.microsoft.com/office/drawing/2014/main" id="{0C4D37D3-E1BB-3CC2-FA7D-8CA2A8EC9D0F}"/>
              </a:ext>
            </a:extLst>
          </p:cNvPr>
          <p:cNvSpPr txBox="1"/>
          <p:nvPr/>
        </p:nvSpPr>
        <p:spPr>
          <a:xfrm>
            <a:off x="712054" y="1674169"/>
            <a:ext cx="3042728" cy="1169551"/>
          </a:xfrm>
          <a:prstGeom prst="rect">
            <a:avLst/>
          </a:prstGeom>
          <a:noFill/>
        </p:spPr>
        <p:txBody>
          <a:bodyPr wrap="square" rtlCol="0">
            <a:spAutoFit/>
          </a:bodyPr>
          <a:lstStyle/>
          <a:p>
            <a:r>
              <a:rPr lang="en-US" sz="1400" dirty="0">
                <a:solidFill>
                  <a:schemeClr val="bg1"/>
                </a:solidFill>
              </a:rPr>
              <a:t>This project leverages AI-driven sentiment analysis and Power BI to help food brands understand customer trends, preferences, and satisfaction through integrated feedback insights.</a:t>
            </a:r>
            <a:endParaRPr lang="en-IN" sz="1400" dirty="0">
              <a:solidFill>
                <a:schemeClr val="bg1"/>
              </a:solidFill>
            </a:endParaRPr>
          </a:p>
        </p:txBody>
      </p:sp>
      <p:sp>
        <p:nvSpPr>
          <p:cNvPr id="116" name="TextBox 115">
            <a:extLst>
              <a:ext uri="{FF2B5EF4-FFF2-40B4-BE49-F238E27FC236}">
                <a16:creationId xmlns:a16="http://schemas.microsoft.com/office/drawing/2014/main" id="{44CE723B-8FE6-8C86-5629-723951BE9248}"/>
              </a:ext>
            </a:extLst>
          </p:cNvPr>
          <p:cNvSpPr txBox="1"/>
          <p:nvPr/>
        </p:nvSpPr>
        <p:spPr>
          <a:xfrm>
            <a:off x="694940" y="3391526"/>
            <a:ext cx="3042728" cy="1384995"/>
          </a:xfrm>
          <a:prstGeom prst="rect">
            <a:avLst/>
          </a:prstGeom>
          <a:noFill/>
        </p:spPr>
        <p:txBody>
          <a:bodyPr wrap="square" rtlCol="0">
            <a:spAutoFit/>
          </a:bodyPr>
          <a:lstStyle/>
          <a:p>
            <a:r>
              <a:rPr lang="en-US" sz="1400" dirty="0">
                <a:solidFill>
                  <a:schemeClr val="bg1"/>
                </a:solidFill>
              </a:rPr>
              <a:t>A Power BI-based analytics project that integrates customer feedback from multiple sources to uncover sentiment patterns, preferences, and trends for data-driven decision-making in the food industry.</a:t>
            </a:r>
            <a:endParaRPr lang="en-IN" sz="1400" dirty="0">
              <a:solidFill>
                <a:schemeClr val="bg1"/>
              </a:solidFill>
            </a:endParaRPr>
          </a:p>
        </p:txBody>
      </p:sp>
      <p:sp>
        <p:nvSpPr>
          <p:cNvPr id="117" name="TextBox 116">
            <a:extLst>
              <a:ext uri="{FF2B5EF4-FFF2-40B4-BE49-F238E27FC236}">
                <a16:creationId xmlns:a16="http://schemas.microsoft.com/office/drawing/2014/main" id="{51DD8A25-B68C-9D2D-1E3B-CBC076A6E40F}"/>
              </a:ext>
            </a:extLst>
          </p:cNvPr>
          <p:cNvSpPr txBox="1"/>
          <p:nvPr/>
        </p:nvSpPr>
        <p:spPr>
          <a:xfrm>
            <a:off x="712054" y="5324327"/>
            <a:ext cx="3042728" cy="954107"/>
          </a:xfrm>
          <a:prstGeom prst="rect">
            <a:avLst/>
          </a:prstGeom>
          <a:noFill/>
        </p:spPr>
        <p:txBody>
          <a:bodyPr wrap="square" rtlCol="0">
            <a:spAutoFit/>
          </a:bodyPr>
          <a:lstStyle/>
          <a:p>
            <a:r>
              <a:rPr lang="en-US" sz="1400" dirty="0">
                <a:solidFill>
                  <a:schemeClr val="bg1"/>
                </a:solidFill>
              </a:rPr>
              <a:t>Power BI dashboard that analyzes multi-source customer feedback to reveal sentiment, trends, and actionable insights for food brands.</a:t>
            </a:r>
            <a:endParaRPr lang="en-IN" sz="1400" dirty="0">
              <a:solidFill>
                <a:schemeClr val="bg1"/>
              </a:solidFill>
            </a:endParaRPr>
          </a:p>
        </p:txBody>
      </p:sp>
      <p:sp>
        <p:nvSpPr>
          <p:cNvPr id="118" name="TextBox 117">
            <a:extLst>
              <a:ext uri="{FF2B5EF4-FFF2-40B4-BE49-F238E27FC236}">
                <a16:creationId xmlns:a16="http://schemas.microsoft.com/office/drawing/2014/main" id="{F7D0BBF2-981D-D9B0-B31F-9B0560ACA213}"/>
              </a:ext>
            </a:extLst>
          </p:cNvPr>
          <p:cNvSpPr txBox="1"/>
          <p:nvPr/>
        </p:nvSpPr>
        <p:spPr>
          <a:xfrm>
            <a:off x="8582722" y="1674169"/>
            <a:ext cx="3042728" cy="1169551"/>
          </a:xfrm>
          <a:prstGeom prst="rect">
            <a:avLst/>
          </a:prstGeom>
          <a:noFill/>
        </p:spPr>
        <p:txBody>
          <a:bodyPr wrap="square" rtlCol="0">
            <a:spAutoFit/>
          </a:bodyPr>
          <a:lstStyle/>
          <a:p>
            <a:r>
              <a:rPr lang="en-US" sz="1400" dirty="0">
                <a:solidFill>
                  <a:schemeClr val="bg1"/>
                </a:solidFill>
              </a:rPr>
              <a:t>All milestones collectively ensured end-to-end development from data integration and sentiment analysis to customer segmentation and strategic insight generation for food brands..</a:t>
            </a:r>
            <a:endParaRPr lang="en-IN" sz="1400" dirty="0">
              <a:solidFill>
                <a:schemeClr val="bg1"/>
              </a:solidFill>
            </a:endParaRPr>
          </a:p>
        </p:txBody>
      </p:sp>
      <p:sp>
        <p:nvSpPr>
          <p:cNvPr id="119" name="TextBox 118">
            <a:extLst>
              <a:ext uri="{FF2B5EF4-FFF2-40B4-BE49-F238E27FC236}">
                <a16:creationId xmlns:a16="http://schemas.microsoft.com/office/drawing/2014/main" id="{1F4B53CE-12B7-BB2A-3051-8EB0C8FCF283}"/>
              </a:ext>
            </a:extLst>
          </p:cNvPr>
          <p:cNvSpPr txBox="1"/>
          <p:nvPr/>
        </p:nvSpPr>
        <p:spPr>
          <a:xfrm>
            <a:off x="8568241" y="3391526"/>
            <a:ext cx="3042728" cy="1384995"/>
          </a:xfrm>
          <a:prstGeom prst="rect">
            <a:avLst/>
          </a:prstGeom>
          <a:noFill/>
        </p:spPr>
        <p:txBody>
          <a:bodyPr wrap="square" rtlCol="0">
            <a:spAutoFit/>
          </a:bodyPr>
          <a:lstStyle/>
          <a:p>
            <a:r>
              <a:rPr lang="en-US" sz="1400" dirty="0">
                <a:solidFill>
                  <a:schemeClr val="bg1"/>
                </a:solidFill>
              </a:rPr>
              <a:t>A Power BI-based analytics project that integrates customer feedback from multiple sources to uncover sentiment patterns, preferences, and trends for data-driven decision-making in the food industry.</a:t>
            </a:r>
            <a:endParaRPr lang="en-IN" sz="1400" dirty="0">
              <a:solidFill>
                <a:schemeClr val="bg1"/>
              </a:solidFill>
            </a:endParaRPr>
          </a:p>
        </p:txBody>
      </p:sp>
      <p:sp>
        <p:nvSpPr>
          <p:cNvPr id="120" name="TextBox 119">
            <a:extLst>
              <a:ext uri="{FF2B5EF4-FFF2-40B4-BE49-F238E27FC236}">
                <a16:creationId xmlns:a16="http://schemas.microsoft.com/office/drawing/2014/main" id="{B595B19C-AB26-4069-DA78-DE95983CDB17}"/>
              </a:ext>
            </a:extLst>
          </p:cNvPr>
          <p:cNvSpPr txBox="1"/>
          <p:nvPr/>
        </p:nvSpPr>
        <p:spPr>
          <a:xfrm>
            <a:off x="8582722" y="5324327"/>
            <a:ext cx="3042728" cy="954107"/>
          </a:xfrm>
          <a:prstGeom prst="rect">
            <a:avLst/>
          </a:prstGeom>
          <a:noFill/>
        </p:spPr>
        <p:txBody>
          <a:bodyPr wrap="square" rtlCol="0">
            <a:spAutoFit/>
          </a:bodyPr>
          <a:lstStyle/>
          <a:p>
            <a:r>
              <a:rPr lang="en-US" sz="1400" dirty="0">
                <a:solidFill>
                  <a:schemeClr val="bg1"/>
                </a:solidFill>
              </a:rPr>
              <a:t>Future enhancements include integrating real-time social media analytics and predictive modeling to forecast emerging customer trends.</a:t>
            </a:r>
            <a:endParaRPr lang="en-IN" sz="1400" dirty="0">
              <a:solidFill>
                <a:schemeClr val="bg1"/>
              </a:solidFill>
            </a:endParaRPr>
          </a:p>
        </p:txBody>
      </p:sp>
      <p:pic>
        <p:nvPicPr>
          <p:cNvPr id="2" name="Graphic 1" descr="Research with solid fill">
            <a:extLst>
              <a:ext uri="{FF2B5EF4-FFF2-40B4-BE49-F238E27FC236}">
                <a16:creationId xmlns:a16="http://schemas.microsoft.com/office/drawing/2014/main" id="{B6D3AD34-9341-C7A7-3B4F-EF8E8FD08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2372" y="1842549"/>
            <a:ext cx="540774" cy="487234"/>
          </a:xfrm>
          <a:prstGeom prst="rect">
            <a:avLst/>
          </a:prstGeom>
        </p:spPr>
      </p:pic>
      <p:pic>
        <p:nvPicPr>
          <p:cNvPr id="4" name="Graphic 3" descr="Statistics with solid fill">
            <a:extLst>
              <a:ext uri="{FF2B5EF4-FFF2-40B4-BE49-F238E27FC236}">
                <a16:creationId xmlns:a16="http://schemas.microsoft.com/office/drawing/2014/main" id="{B6E82604-21AD-2362-09A3-814FC18E58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7110" y="3432621"/>
            <a:ext cx="607317" cy="440484"/>
          </a:xfrm>
          <a:prstGeom prst="rect">
            <a:avLst/>
          </a:prstGeom>
        </p:spPr>
      </p:pic>
      <p:pic>
        <p:nvPicPr>
          <p:cNvPr id="8" name="Graphic 7" descr="Venn diagram with solid fill">
            <a:extLst>
              <a:ext uri="{FF2B5EF4-FFF2-40B4-BE49-F238E27FC236}">
                <a16:creationId xmlns:a16="http://schemas.microsoft.com/office/drawing/2014/main" id="{74B323CD-88F4-CA7F-123E-0E0F3C5FDB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0635" y="2213638"/>
            <a:ext cx="546383" cy="575914"/>
          </a:xfrm>
          <a:prstGeom prst="rect">
            <a:avLst/>
          </a:prstGeom>
        </p:spPr>
      </p:pic>
      <p:pic>
        <p:nvPicPr>
          <p:cNvPr id="10" name="Graphic 9" descr="Pie chart with solid fill">
            <a:extLst>
              <a:ext uri="{FF2B5EF4-FFF2-40B4-BE49-F238E27FC236}">
                <a16:creationId xmlns:a16="http://schemas.microsoft.com/office/drawing/2014/main" id="{FB40D611-4875-00AB-98C7-86FA88A3AB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64285" y="4389571"/>
            <a:ext cx="513679" cy="504827"/>
          </a:xfrm>
          <a:prstGeom prst="rect">
            <a:avLst/>
          </a:prstGeom>
        </p:spPr>
      </p:pic>
      <p:pic>
        <p:nvPicPr>
          <p:cNvPr id="14" name="Graphic 13" descr="Business Growth with solid fill">
            <a:extLst>
              <a:ext uri="{FF2B5EF4-FFF2-40B4-BE49-F238E27FC236}">
                <a16:creationId xmlns:a16="http://schemas.microsoft.com/office/drawing/2014/main" id="{8C070125-B63B-3506-59B6-F18B8BF651E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8559" y="2720006"/>
            <a:ext cx="616123" cy="512998"/>
          </a:xfrm>
          <a:prstGeom prst="rect">
            <a:avLst/>
          </a:prstGeom>
        </p:spPr>
      </p:pic>
      <p:pic>
        <p:nvPicPr>
          <p:cNvPr id="16" name="Graphic 15" descr="Database with solid fill">
            <a:extLst>
              <a:ext uri="{FF2B5EF4-FFF2-40B4-BE49-F238E27FC236}">
                <a16:creationId xmlns:a16="http://schemas.microsoft.com/office/drawing/2014/main" id="{1988AD02-2413-B232-C515-54643B8B5D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09892" y="4175533"/>
            <a:ext cx="578244" cy="457200"/>
          </a:xfrm>
          <a:prstGeom prst="rect">
            <a:avLst/>
          </a:prstGeom>
        </p:spPr>
      </p:pic>
    </p:spTree>
    <p:extLst>
      <p:ext uri="{BB962C8B-B14F-4D97-AF65-F5344CB8AC3E}">
        <p14:creationId xmlns:p14="http://schemas.microsoft.com/office/powerpoint/2010/main" val="909734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791507-422C-E9B3-6595-1D08DB1C55C6}"/>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D628655-ACC1-967F-094F-96905D48E96C}"/>
              </a:ext>
            </a:extLst>
          </p:cNvPr>
          <p:cNvSpPr txBox="1"/>
          <p:nvPr/>
        </p:nvSpPr>
        <p:spPr>
          <a:xfrm>
            <a:off x="4255730" y="224176"/>
            <a:ext cx="4064000" cy="584775"/>
          </a:xfrm>
          <a:prstGeom prst="rect">
            <a:avLst/>
          </a:prstGeom>
          <a:noFill/>
        </p:spPr>
        <p:txBody>
          <a:bodyPr wrap="square" rtlCol="0">
            <a:spAutoFit/>
          </a:bodyPr>
          <a:lstStyle/>
          <a:p>
            <a:r>
              <a:rPr lang="en-IN" sz="3200" u="sng" dirty="0">
                <a:solidFill>
                  <a:schemeClr val="accent5"/>
                </a:solidFill>
                <a:latin typeface="Arial Black" panose="020B0A04020102020204" pitchFamily="34" charset="0"/>
              </a:rPr>
              <a:t>INTRODUCTION</a:t>
            </a:r>
          </a:p>
        </p:txBody>
      </p:sp>
      <p:sp>
        <p:nvSpPr>
          <p:cNvPr id="4" name="Rectangle: Rounded Corners 3">
            <a:extLst>
              <a:ext uri="{FF2B5EF4-FFF2-40B4-BE49-F238E27FC236}">
                <a16:creationId xmlns:a16="http://schemas.microsoft.com/office/drawing/2014/main" id="{8D207E52-9999-A284-4659-ADD279F784C6}"/>
              </a:ext>
            </a:extLst>
          </p:cNvPr>
          <p:cNvSpPr/>
          <p:nvPr/>
        </p:nvSpPr>
        <p:spPr>
          <a:xfrm>
            <a:off x="1415844" y="1391010"/>
            <a:ext cx="9556955" cy="427445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62B6BD4-0264-6823-FE03-D0DB350AD510}"/>
              </a:ext>
            </a:extLst>
          </p:cNvPr>
          <p:cNvSpPr txBox="1"/>
          <p:nvPr/>
        </p:nvSpPr>
        <p:spPr>
          <a:xfrm>
            <a:off x="1705895" y="1635410"/>
            <a:ext cx="8976851" cy="3785652"/>
          </a:xfrm>
          <a:prstGeom prst="rect">
            <a:avLst/>
          </a:prstGeom>
          <a:noFill/>
        </p:spPr>
        <p:txBody>
          <a:bodyPr wrap="square" rtlCol="0">
            <a:spAutoFit/>
          </a:bodyPr>
          <a:lstStyle/>
          <a:p>
            <a:pPr algn="just"/>
            <a:r>
              <a:rPr lang="en-US" sz="2000" dirty="0">
                <a:solidFill>
                  <a:schemeClr val="bg1"/>
                </a:solidFill>
              </a:rPr>
              <a:t>The project ‘Food Brand – Understand Customer Trends’ aims to help food companies gain a deep understanding of their customers’ opinions, preferences, and satisfaction levels by analyzing feedback from multiple sources such as surveys, social media platforms, and online product reviews. By leveraging AI-powered sentiment analysis and Power BI visualizations, the project transforms raw data into meaningful insights that reveal positive and negative sentiments, recurring complaints, and emerging preferences. It further segments customers based on behavioral patterns, purchase frequency, and regional trends, offering a holistic view of customer engagement. This data-driven approach not only assists product development and marketing teams in making informed decisions but also supports innovation, enhances customer experience, and strengthens brand loyalty through continuous feedback monitoring and trend analysis..</a:t>
            </a:r>
            <a:endParaRPr lang="en-IN" sz="2000" dirty="0">
              <a:solidFill>
                <a:schemeClr val="bg1"/>
              </a:solidFill>
            </a:endParaRPr>
          </a:p>
        </p:txBody>
      </p:sp>
      <p:pic>
        <p:nvPicPr>
          <p:cNvPr id="7" name="Graphic 6" descr="Research with solid fill">
            <a:extLst>
              <a:ext uri="{FF2B5EF4-FFF2-40B4-BE49-F238E27FC236}">
                <a16:creationId xmlns:a16="http://schemas.microsoft.com/office/drawing/2014/main" id="{1868D55B-1488-CD5E-CEB0-849574433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60" y="152400"/>
            <a:ext cx="914400" cy="914400"/>
          </a:xfrm>
          <a:prstGeom prst="rect">
            <a:avLst/>
          </a:prstGeom>
        </p:spPr>
      </p:pic>
      <p:pic>
        <p:nvPicPr>
          <p:cNvPr id="8" name="Graphic 7" descr="Venn diagram with solid fill">
            <a:extLst>
              <a:ext uri="{FF2B5EF4-FFF2-40B4-BE49-F238E27FC236}">
                <a16:creationId xmlns:a16="http://schemas.microsoft.com/office/drawing/2014/main" id="{D8677AB1-947E-D974-4D06-C37FC6197B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7768" y="5884244"/>
            <a:ext cx="805591" cy="821600"/>
          </a:xfrm>
          <a:prstGeom prst="rect">
            <a:avLst/>
          </a:prstGeom>
        </p:spPr>
      </p:pic>
      <p:pic>
        <p:nvPicPr>
          <p:cNvPr id="10" name="Graphic 9" descr="Statistics with solid fill">
            <a:extLst>
              <a:ext uri="{FF2B5EF4-FFF2-40B4-BE49-F238E27FC236}">
                <a16:creationId xmlns:a16="http://schemas.microsoft.com/office/drawing/2014/main" id="{A5FF5618-CD3E-3984-E21A-80E1EC1EED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641" y="6088379"/>
            <a:ext cx="768232" cy="617221"/>
          </a:xfrm>
          <a:prstGeom prst="rect">
            <a:avLst/>
          </a:prstGeom>
        </p:spPr>
      </p:pic>
      <p:pic>
        <p:nvPicPr>
          <p:cNvPr id="11" name="Graphic 10" descr="Business Growth with solid fill">
            <a:extLst>
              <a:ext uri="{FF2B5EF4-FFF2-40B4-BE49-F238E27FC236}">
                <a16:creationId xmlns:a16="http://schemas.microsoft.com/office/drawing/2014/main" id="{0004432B-7FE5-7AC2-AE68-56EB5E4AEB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20651" y="224176"/>
            <a:ext cx="805590" cy="690223"/>
          </a:xfrm>
          <a:prstGeom prst="rect">
            <a:avLst/>
          </a:prstGeom>
        </p:spPr>
      </p:pic>
    </p:spTree>
    <p:extLst>
      <p:ext uri="{BB962C8B-B14F-4D97-AF65-F5344CB8AC3E}">
        <p14:creationId xmlns:p14="http://schemas.microsoft.com/office/powerpoint/2010/main" val="3106717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F39C45-04C4-8632-8990-82AF8916C00A}"/>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752C9A2-5555-7005-C897-C389E22036C1}"/>
              </a:ext>
            </a:extLst>
          </p:cNvPr>
          <p:cNvSpPr txBox="1"/>
          <p:nvPr/>
        </p:nvSpPr>
        <p:spPr>
          <a:xfrm>
            <a:off x="3761772" y="475700"/>
            <a:ext cx="5382227" cy="584775"/>
          </a:xfrm>
          <a:prstGeom prst="rect">
            <a:avLst/>
          </a:prstGeom>
          <a:noFill/>
        </p:spPr>
        <p:txBody>
          <a:bodyPr wrap="square" rtlCol="0">
            <a:spAutoFit/>
          </a:bodyPr>
          <a:lstStyle/>
          <a:p>
            <a:r>
              <a:rPr lang="en-IN" sz="3200" u="sng" dirty="0">
                <a:solidFill>
                  <a:schemeClr val="accent5"/>
                </a:solidFill>
                <a:latin typeface="Arial Black" panose="020B0A04020102020204" pitchFamily="34" charset="0"/>
              </a:rPr>
              <a:t>PROJECT OVERVIEW</a:t>
            </a:r>
          </a:p>
        </p:txBody>
      </p:sp>
      <p:sp>
        <p:nvSpPr>
          <p:cNvPr id="4" name="Rectangle: Rounded Corners 3">
            <a:extLst>
              <a:ext uri="{FF2B5EF4-FFF2-40B4-BE49-F238E27FC236}">
                <a16:creationId xmlns:a16="http://schemas.microsoft.com/office/drawing/2014/main" id="{00F68117-E999-31CF-E23F-E226CC064367}"/>
              </a:ext>
            </a:extLst>
          </p:cNvPr>
          <p:cNvSpPr/>
          <p:nvPr/>
        </p:nvSpPr>
        <p:spPr>
          <a:xfrm>
            <a:off x="1543291" y="1536174"/>
            <a:ext cx="9105417" cy="3549087"/>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915C7EF-6F91-E6D6-4E3F-1B9DE230E88B}"/>
              </a:ext>
            </a:extLst>
          </p:cNvPr>
          <p:cNvSpPr txBox="1"/>
          <p:nvPr/>
        </p:nvSpPr>
        <p:spPr>
          <a:xfrm>
            <a:off x="1998561" y="1741056"/>
            <a:ext cx="8194876" cy="3139321"/>
          </a:xfrm>
          <a:prstGeom prst="rect">
            <a:avLst/>
          </a:prstGeom>
          <a:noFill/>
        </p:spPr>
        <p:txBody>
          <a:bodyPr wrap="square" rtlCol="0">
            <a:spAutoFit/>
          </a:bodyPr>
          <a:lstStyle/>
          <a:p>
            <a:pPr algn="just"/>
            <a:r>
              <a:rPr lang="en-US" dirty="0">
                <a:solidFill>
                  <a:schemeClr val="bg1"/>
                </a:solidFill>
              </a:rPr>
              <a:t>The project ‘Food Brand – Understand Customer Trends’ focuses on analyzing customer feedback data collected from multiple sources such as surveys, social media, and online reviews to uncover insights into consumer sentiment and preferences. Using AI-driven sentiment analysis integrated with Power BI, the project visualizes patterns such as positive, negative, and neutral feedback across various food products, locations, and time periods. The dashboards provide a comprehensive view of customer satisfaction, review frequency, and sentiment distribution by category and region. Upcoming modules will include detailed product performance analysis and insights into the most preferred food categories, enabling food brands to make data-backed decisions for improving product quality, marketing strategies, and overall customer experience.</a:t>
            </a:r>
            <a:endParaRPr lang="en-IN" dirty="0">
              <a:solidFill>
                <a:schemeClr val="bg1"/>
              </a:solidFill>
            </a:endParaRPr>
          </a:p>
        </p:txBody>
      </p:sp>
      <p:sp>
        <p:nvSpPr>
          <p:cNvPr id="6" name="Oval 5">
            <a:extLst>
              <a:ext uri="{FF2B5EF4-FFF2-40B4-BE49-F238E27FC236}">
                <a16:creationId xmlns:a16="http://schemas.microsoft.com/office/drawing/2014/main" id="{5ED4D5A1-9157-A77A-D13F-751BE8471F26}"/>
              </a:ext>
            </a:extLst>
          </p:cNvPr>
          <p:cNvSpPr/>
          <p:nvPr/>
        </p:nvSpPr>
        <p:spPr>
          <a:xfrm>
            <a:off x="10498238" y="5321826"/>
            <a:ext cx="1990844" cy="184579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FF0259F4-7234-8E6D-7012-1F55B9DFA582}"/>
              </a:ext>
            </a:extLst>
          </p:cNvPr>
          <p:cNvSpPr/>
          <p:nvPr/>
        </p:nvSpPr>
        <p:spPr>
          <a:xfrm>
            <a:off x="-297082" y="-410593"/>
            <a:ext cx="1990844" cy="184579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928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CFA3A7-2BA5-47B4-17BF-DF6D6D0E4C88}"/>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11C83F04-6A1B-67B6-2A10-36DA432F35B6}"/>
              </a:ext>
            </a:extLst>
          </p:cNvPr>
          <p:cNvSpPr/>
          <p:nvPr/>
        </p:nvSpPr>
        <p:spPr>
          <a:xfrm>
            <a:off x="440805" y="562628"/>
            <a:ext cx="4544150" cy="175935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3AC82AA1-E32E-C60F-65A2-93D2CF7DC5CD}"/>
              </a:ext>
            </a:extLst>
          </p:cNvPr>
          <p:cNvSpPr/>
          <p:nvPr/>
        </p:nvSpPr>
        <p:spPr>
          <a:xfrm>
            <a:off x="7616790" y="2553904"/>
            <a:ext cx="4280239" cy="175935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0B898880-243F-EDCF-93BA-0D0FBDC63F64}"/>
              </a:ext>
            </a:extLst>
          </p:cNvPr>
          <p:cNvSpPr/>
          <p:nvPr/>
        </p:nvSpPr>
        <p:spPr>
          <a:xfrm>
            <a:off x="476120" y="2590292"/>
            <a:ext cx="4544150" cy="175935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9E5D16C7-214A-326B-D209-D6AEB41B18BD}"/>
              </a:ext>
            </a:extLst>
          </p:cNvPr>
          <p:cNvSpPr/>
          <p:nvPr/>
        </p:nvSpPr>
        <p:spPr>
          <a:xfrm>
            <a:off x="453337" y="4617957"/>
            <a:ext cx="4618298" cy="175935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58B2CEE-E951-A46F-43E2-491ED6F1FB07}"/>
              </a:ext>
            </a:extLst>
          </p:cNvPr>
          <p:cNvSpPr/>
          <p:nvPr/>
        </p:nvSpPr>
        <p:spPr>
          <a:xfrm>
            <a:off x="7616791" y="549627"/>
            <a:ext cx="4280239" cy="175935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2827C60E-F3D8-08D8-984C-CB8E9FAD9114}"/>
              </a:ext>
            </a:extLst>
          </p:cNvPr>
          <p:cNvSpPr/>
          <p:nvPr/>
        </p:nvSpPr>
        <p:spPr>
          <a:xfrm>
            <a:off x="7616793" y="4617957"/>
            <a:ext cx="4280239" cy="175935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DF75B20B-B481-B543-AE3C-97530C670183}"/>
              </a:ext>
            </a:extLst>
          </p:cNvPr>
          <p:cNvSpPr txBox="1"/>
          <p:nvPr/>
        </p:nvSpPr>
        <p:spPr>
          <a:xfrm>
            <a:off x="550764" y="562628"/>
            <a:ext cx="4473520" cy="2031325"/>
          </a:xfrm>
          <a:prstGeom prst="rect">
            <a:avLst/>
          </a:prstGeom>
          <a:noFill/>
        </p:spPr>
        <p:txBody>
          <a:bodyPr wrap="square" rtlCol="0">
            <a:spAutoFit/>
          </a:bodyPr>
          <a:lstStyle/>
          <a:p>
            <a:r>
              <a:rPr lang="en-US" b="1" dirty="0">
                <a:solidFill>
                  <a:schemeClr val="bg1"/>
                </a:solidFill>
              </a:rPr>
              <a:t>1. Customer Sentiment Visualization</a:t>
            </a:r>
          </a:p>
          <a:p>
            <a:r>
              <a:rPr lang="en-US" dirty="0">
                <a:solidFill>
                  <a:schemeClr val="bg1"/>
                </a:solidFill>
              </a:rPr>
              <a:t>Displays the overall </a:t>
            </a:r>
            <a:r>
              <a:rPr lang="en-US" b="1" dirty="0">
                <a:solidFill>
                  <a:schemeClr val="bg1"/>
                </a:solidFill>
              </a:rPr>
              <a:t>distribution of customer feedback</a:t>
            </a:r>
            <a:r>
              <a:rPr lang="en-US" dirty="0">
                <a:solidFill>
                  <a:schemeClr val="bg1"/>
                </a:solidFill>
              </a:rPr>
              <a:t> into </a:t>
            </a:r>
            <a:r>
              <a:rPr lang="en-US" b="1" dirty="0">
                <a:solidFill>
                  <a:schemeClr val="bg1"/>
                </a:solidFill>
              </a:rPr>
              <a:t>positive, negative, and neutral</a:t>
            </a:r>
            <a:r>
              <a:rPr lang="en-US" dirty="0">
                <a:solidFill>
                  <a:schemeClr val="bg1"/>
                </a:solidFill>
              </a:rPr>
              <a:t> sentiments using donut charts.</a:t>
            </a:r>
          </a:p>
          <a:p>
            <a:r>
              <a:rPr lang="en-US" dirty="0">
                <a:solidFill>
                  <a:schemeClr val="bg1"/>
                </a:solidFill>
              </a:rPr>
              <a:t>Helps quickly identify the proportion of satisfied vs dissatisfied customers.</a:t>
            </a:r>
          </a:p>
          <a:p>
            <a:endParaRPr lang="en-IN" dirty="0"/>
          </a:p>
        </p:txBody>
      </p:sp>
      <p:sp>
        <p:nvSpPr>
          <p:cNvPr id="14" name="TextBox 13">
            <a:extLst>
              <a:ext uri="{FF2B5EF4-FFF2-40B4-BE49-F238E27FC236}">
                <a16:creationId xmlns:a16="http://schemas.microsoft.com/office/drawing/2014/main" id="{95063D17-F1DF-C6F0-B5F8-7E1A55579C15}"/>
              </a:ext>
            </a:extLst>
          </p:cNvPr>
          <p:cNvSpPr txBox="1"/>
          <p:nvPr/>
        </p:nvSpPr>
        <p:spPr>
          <a:xfrm>
            <a:off x="550764" y="2590292"/>
            <a:ext cx="4473519" cy="2031325"/>
          </a:xfrm>
          <a:prstGeom prst="rect">
            <a:avLst/>
          </a:prstGeom>
          <a:noFill/>
        </p:spPr>
        <p:txBody>
          <a:bodyPr wrap="square" rtlCol="0">
            <a:spAutoFit/>
          </a:bodyPr>
          <a:lstStyle/>
          <a:p>
            <a:r>
              <a:rPr lang="en-US" b="1" dirty="0">
                <a:solidFill>
                  <a:schemeClr val="bg1"/>
                </a:solidFill>
              </a:rPr>
              <a:t>2. Sentiment Trend Over Time</a:t>
            </a:r>
          </a:p>
          <a:p>
            <a:r>
              <a:rPr lang="en-US" dirty="0">
                <a:solidFill>
                  <a:schemeClr val="bg1"/>
                </a:solidFill>
              </a:rPr>
              <a:t>Line charts show how </a:t>
            </a:r>
            <a:r>
              <a:rPr lang="en-US" b="1" dirty="0">
                <a:solidFill>
                  <a:schemeClr val="bg1"/>
                </a:solidFill>
              </a:rPr>
              <a:t>customer sentiment changes month by month or year by year</a:t>
            </a:r>
            <a:r>
              <a:rPr lang="en-US" dirty="0">
                <a:solidFill>
                  <a:schemeClr val="bg1"/>
                </a:solidFill>
              </a:rPr>
              <a:t>.</a:t>
            </a:r>
          </a:p>
          <a:p>
            <a:r>
              <a:rPr lang="en-US" dirty="0">
                <a:solidFill>
                  <a:schemeClr val="bg1"/>
                </a:solidFill>
              </a:rPr>
              <a:t>Useful for tracking how product perception evolves after campaigns or new product launches.</a:t>
            </a:r>
          </a:p>
          <a:p>
            <a:endParaRPr lang="en-IN" dirty="0"/>
          </a:p>
        </p:txBody>
      </p:sp>
      <p:sp>
        <p:nvSpPr>
          <p:cNvPr id="15" name="TextBox 14">
            <a:extLst>
              <a:ext uri="{FF2B5EF4-FFF2-40B4-BE49-F238E27FC236}">
                <a16:creationId xmlns:a16="http://schemas.microsoft.com/office/drawing/2014/main" id="{BFE624D0-7B45-E0EB-F35B-C7127ED4E040}"/>
              </a:ext>
            </a:extLst>
          </p:cNvPr>
          <p:cNvSpPr txBox="1"/>
          <p:nvPr/>
        </p:nvSpPr>
        <p:spPr>
          <a:xfrm>
            <a:off x="550764" y="4617956"/>
            <a:ext cx="4618298" cy="2031325"/>
          </a:xfrm>
          <a:prstGeom prst="rect">
            <a:avLst/>
          </a:prstGeom>
          <a:noFill/>
        </p:spPr>
        <p:txBody>
          <a:bodyPr wrap="square" rtlCol="0">
            <a:spAutoFit/>
          </a:bodyPr>
          <a:lstStyle/>
          <a:p>
            <a:r>
              <a:rPr lang="en-US" b="1" dirty="0">
                <a:solidFill>
                  <a:schemeClr val="bg1"/>
                </a:solidFill>
              </a:rPr>
              <a:t>3. Product-Wise Sentiment Breakdown</a:t>
            </a:r>
          </a:p>
          <a:p>
            <a:r>
              <a:rPr lang="en-US" dirty="0">
                <a:solidFill>
                  <a:schemeClr val="bg1"/>
                </a:solidFill>
              </a:rPr>
              <a:t>Bar and stacked column charts compare </a:t>
            </a:r>
            <a:r>
              <a:rPr lang="en-US" b="1" dirty="0">
                <a:solidFill>
                  <a:schemeClr val="bg1"/>
                </a:solidFill>
              </a:rPr>
              <a:t>different food products (e.g., Chicken Pizza, Cold Coffee, Chocolate Cake)</a:t>
            </a:r>
            <a:r>
              <a:rPr lang="en-US" dirty="0">
                <a:solidFill>
                  <a:schemeClr val="bg1"/>
                </a:solidFill>
              </a:rPr>
              <a:t> by sentiment.</a:t>
            </a:r>
          </a:p>
          <a:p>
            <a:r>
              <a:rPr lang="en-US" dirty="0">
                <a:solidFill>
                  <a:schemeClr val="bg1"/>
                </a:solidFill>
              </a:rPr>
              <a:t>Clearly indicates which products are most loved or most criticized based on customer feedback.</a:t>
            </a:r>
          </a:p>
          <a:p>
            <a:endParaRPr lang="en-IN" dirty="0"/>
          </a:p>
        </p:txBody>
      </p:sp>
      <p:sp>
        <p:nvSpPr>
          <p:cNvPr id="18" name="TextBox 17">
            <a:extLst>
              <a:ext uri="{FF2B5EF4-FFF2-40B4-BE49-F238E27FC236}">
                <a16:creationId xmlns:a16="http://schemas.microsoft.com/office/drawing/2014/main" id="{17542A74-2B01-38F7-6A70-7EE9AC641468}"/>
              </a:ext>
            </a:extLst>
          </p:cNvPr>
          <p:cNvSpPr txBox="1"/>
          <p:nvPr/>
        </p:nvSpPr>
        <p:spPr>
          <a:xfrm>
            <a:off x="7642274" y="562628"/>
            <a:ext cx="4413788" cy="1754326"/>
          </a:xfrm>
          <a:prstGeom prst="rect">
            <a:avLst/>
          </a:prstGeom>
          <a:noFill/>
        </p:spPr>
        <p:txBody>
          <a:bodyPr wrap="square" rtlCol="0">
            <a:spAutoFit/>
          </a:bodyPr>
          <a:lstStyle/>
          <a:p>
            <a:r>
              <a:rPr lang="en-US" b="1" dirty="0">
                <a:solidFill>
                  <a:schemeClr val="bg1"/>
                </a:solidFill>
              </a:rPr>
              <a:t>5. Location-Based Sentiment Map</a:t>
            </a:r>
          </a:p>
          <a:p>
            <a:r>
              <a:rPr lang="en-US" dirty="0">
                <a:solidFill>
                  <a:schemeClr val="bg1"/>
                </a:solidFill>
              </a:rPr>
              <a:t>An interactive </a:t>
            </a:r>
            <a:r>
              <a:rPr lang="en-US" b="1" dirty="0">
                <a:solidFill>
                  <a:schemeClr val="bg1"/>
                </a:solidFill>
              </a:rPr>
              <a:t>geographical map</a:t>
            </a:r>
            <a:r>
              <a:rPr lang="en-US" dirty="0">
                <a:solidFill>
                  <a:schemeClr val="bg1"/>
                </a:solidFill>
              </a:rPr>
              <a:t> displays review distribution and sentiment category by city or region (e.g., Mumbai, Delhi, Kochi).</a:t>
            </a:r>
          </a:p>
          <a:p>
            <a:r>
              <a:rPr lang="en-US" dirty="0">
                <a:solidFill>
                  <a:schemeClr val="bg1"/>
                </a:solidFill>
              </a:rPr>
              <a:t>Enables detection of </a:t>
            </a:r>
            <a:r>
              <a:rPr lang="en-US" b="1" dirty="0">
                <a:solidFill>
                  <a:schemeClr val="bg1"/>
                </a:solidFill>
              </a:rPr>
              <a:t>regional preferences or issues</a:t>
            </a:r>
            <a:r>
              <a:rPr lang="en-US" dirty="0">
                <a:solidFill>
                  <a:schemeClr val="bg1"/>
                </a:solidFill>
              </a:rPr>
              <a:t>, allowing for targeted marketing.</a:t>
            </a:r>
            <a:endParaRPr lang="en-IN" dirty="0"/>
          </a:p>
        </p:txBody>
      </p:sp>
      <p:sp>
        <p:nvSpPr>
          <p:cNvPr id="19" name="TextBox 18">
            <a:extLst>
              <a:ext uri="{FF2B5EF4-FFF2-40B4-BE49-F238E27FC236}">
                <a16:creationId xmlns:a16="http://schemas.microsoft.com/office/drawing/2014/main" id="{B6F984A7-DA2C-D6D1-694F-2247A4F6E231}"/>
              </a:ext>
            </a:extLst>
          </p:cNvPr>
          <p:cNvSpPr txBox="1"/>
          <p:nvPr/>
        </p:nvSpPr>
        <p:spPr>
          <a:xfrm>
            <a:off x="7709048" y="2561879"/>
            <a:ext cx="4280239" cy="2031325"/>
          </a:xfrm>
          <a:prstGeom prst="rect">
            <a:avLst/>
          </a:prstGeom>
          <a:noFill/>
        </p:spPr>
        <p:txBody>
          <a:bodyPr wrap="square" rtlCol="0">
            <a:spAutoFit/>
          </a:bodyPr>
          <a:lstStyle/>
          <a:p>
            <a:r>
              <a:rPr lang="en-US" b="1" dirty="0">
                <a:solidFill>
                  <a:schemeClr val="bg1"/>
                </a:solidFill>
              </a:rPr>
              <a:t>6. Customer Feedback Table</a:t>
            </a:r>
          </a:p>
          <a:p>
            <a:r>
              <a:rPr lang="en-US" dirty="0">
                <a:solidFill>
                  <a:schemeClr val="bg1"/>
                </a:solidFill>
              </a:rPr>
              <a:t>A detailed </a:t>
            </a:r>
            <a:r>
              <a:rPr lang="en-US" b="1" dirty="0">
                <a:solidFill>
                  <a:schemeClr val="bg1"/>
                </a:solidFill>
              </a:rPr>
              <a:t>data table</a:t>
            </a:r>
            <a:r>
              <a:rPr lang="en-US" dirty="0">
                <a:solidFill>
                  <a:schemeClr val="bg1"/>
                </a:solidFill>
              </a:rPr>
              <a:t> listing product names, customer feedback, and sentiment classification.</a:t>
            </a:r>
          </a:p>
          <a:p>
            <a:r>
              <a:rPr lang="en-US" dirty="0">
                <a:solidFill>
                  <a:schemeClr val="bg1"/>
                </a:solidFill>
              </a:rPr>
              <a:t>Provides transparency and allows for drill-down analysis of individual comments.</a:t>
            </a:r>
          </a:p>
          <a:p>
            <a:endParaRPr lang="en-IN" dirty="0"/>
          </a:p>
        </p:txBody>
      </p:sp>
      <p:sp>
        <p:nvSpPr>
          <p:cNvPr id="20" name="TextBox 19">
            <a:extLst>
              <a:ext uri="{FF2B5EF4-FFF2-40B4-BE49-F238E27FC236}">
                <a16:creationId xmlns:a16="http://schemas.microsoft.com/office/drawing/2014/main" id="{CDBC38B9-72D7-5299-18B5-2FA146C95AC4}"/>
              </a:ext>
            </a:extLst>
          </p:cNvPr>
          <p:cNvSpPr txBox="1"/>
          <p:nvPr/>
        </p:nvSpPr>
        <p:spPr>
          <a:xfrm>
            <a:off x="7709048" y="4569965"/>
            <a:ext cx="4001726" cy="2031325"/>
          </a:xfrm>
          <a:prstGeom prst="rect">
            <a:avLst/>
          </a:prstGeom>
          <a:noFill/>
        </p:spPr>
        <p:txBody>
          <a:bodyPr wrap="square" rtlCol="0">
            <a:spAutoFit/>
          </a:bodyPr>
          <a:lstStyle/>
          <a:p>
            <a:r>
              <a:rPr lang="en-US" b="1" dirty="0">
                <a:solidFill>
                  <a:schemeClr val="bg1"/>
                </a:solidFill>
              </a:rPr>
              <a:t>8. Filters and Drill-Down Options</a:t>
            </a:r>
          </a:p>
          <a:p>
            <a:r>
              <a:rPr lang="en-US" dirty="0">
                <a:solidFill>
                  <a:schemeClr val="bg1"/>
                </a:solidFill>
              </a:rPr>
              <a:t>Interactive </a:t>
            </a:r>
            <a:r>
              <a:rPr lang="en-US" b="1" dirty="0">
                <a:solidFill>
                  <a:schemeClr val="bg1"/>
                </a:solidFill>
              </a:rPr>
              <a:t>filters for location, product name, and source</a:t>
            </a:r>
            <a:r>
              <a:rPr lang="en-US" dirty="0">
                <a:solidFill>
                  <a:schemeClr val="bg1"/>
                </a:solidFill>
              </a:rPr>
              <a:t> (survey, social media, review site).</a:t>
            </a:r>
          </a:p>
          <a:p>
            <a:r>
              <a:rPr lang="en-US" dirty="0">
                <a:solidFill>
                  <a:schemeClr val="bg1"/>
                </a:solidFill>
              </a:rPr>
              <a:t>Enables dynamic analysis and focused exploration of specific data subsets.</a:t>
            </a:r>
          </a:p>
          <a:p>
            <a:endParaRPr lang="en-IN" dirty="0"/>
          </a:p>
        </p:txBody>
      </p:sp>
      <p:sp>
        <p:nvSpPr>
          <p:cNvPr id="22" name="TextBox 21">
            <a:extLst>
              <a:ext uri="{FF2B5EF4-FFF2-40B4-BE49-F238E27FC236}">
                <a16:creationId xmlns:a16="http://schemas.microsoft.com/office/drawing/2014/main" id="{80FA3A97-754C-84B6-1171-680412E766E2}"/>
              </a:ext>
            </a:extLst>
          </p:cNvPr>
          <p:cNvSpPr txBox="1"/>
          <p:nvPr/>
        </p:nvSpPr>
        <p:spPr>
          <a:xfrm>
            <a:off x="4748981" y="-21800"/>
            <a:ext cx="3245203" cy="523220"/>
          </a:xfrm>
          <a:prstGeom prst="rect">
            <a:avLst/>
          </a:prstGeom>
          <a:noFill/>
        </p:spPr>
        <p:txBody>
          <a:bodyPr wrap="square" rtlCol="0">
            <a:spAutoFit/>
          </a:bodyPr>
          <a:lstStyle/>
          <a:p>
            <a:r>
              <a:rPr lang="en-IN" sz="2800" u="sng" dirty="0">
                <a:solidFill>
                  <a:schemeClr val="accent5"/>
                </a:solidFill>
                <a:latin typeface="Arial Black" panose="020B0A04020102020204" pitchFamily="34" charset="0"/>
              </a:rPr>
              <a:t>KEY FEATURES</a:t>
            </a:r>
          </a:p>
        </p:txBody>
      </p:sp>
      <p:sp>
        <p:nvSpPr>
          <p:cNvPr id="23" name="Oval 22">
            <a:extLst>
              <a:ext uri="{FF2B5EF4-FFF2-40B4-BE49-F238E27FC236}">
                <a16:creationId xmlns:a16="http://schemas.microsoft.com/office/drawing/2014/main" id="{787137E8-0FBF-63CA-FA09-BE12772209C3}"/>
              </a:ext>
            </a:extLst>
          </p:cNvPr>
          <p:cNvSpPr/>
          <p:nvPr/>
        </p:nvSpPr>
        <p:spPr>
          <a:xfrm>
            <a:off x="5584020" y="2748334"/>
            <a:ext cx="1465006" cy="144326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3110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29ABA1-35BD-1D2E-A52E-6E9A309E2694}"/>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5" name="Group 34">
            <a:extLst>
              <a:ext uri="{FF2B5EF4-FFF2-40B4-BE49-F238E27FC236}">
                <a16:creationId xmlns:a16="http://schemas.microsoft.com/office/drawing/2014/main" id="{C471475E-D0CB-C57F-0D56-B14608F90436}"/>
              </a:ext>
            </a:extLst>
          </p:cNvPr>
          <p:cNvGrpSpPr/>
          <p:nvPr/>
        </p:nvGrpSpPr>
        <p:grpSpPr>
          <a:xfrm>
            <a:off x="4249565" y="1478938"/>
            <a:ext cx="4050890" cy="4119718"/>
            <a:chOff x="4542503" y="1199533"/>
            <a:chExt cx="4050890" cy="4119718"/>
          </a:xfrm>
        </p:grpSpPr>
        <p:sp>
          <p:nvSpPr>
            <p:cNvPr id="28" name="Freeform: Shape 27">
              <a:extLst>
                <a:ext uri="{FF2B5EF4-FFF2-40B4-BE49-F238E27FC236}">
                  <a16:creationId xmlns:a16="http://schemas.microsoft.com/office/drawing/2014/main" id="{78E774B6-BF32-CDB9-8354-DA8EA3BFA275}"/>
                </a:ext>
              </a:extLst>
            </p:cNvPr>
            <p:cNvSpPr/>
            <p:nvPr/>
          </p:nvSpPr>
          <p:spPr>
            <a:xfrm>
              <a:off x="4549378" y="1199533"/>
              <a:ext cx="2675155" cy="1921395"/>
            </a:xfrm>
            <a:custGeom>
              <a:avLst/>
              <a:gdLst>
                <a:gd name="connsiteX0" fmla="*/ 2018570 w 2675155"/>
                <a:gd name="connsiteY0" fmla="*/ 0 h 1921395"/>
                <a:gd name="connsiteX1" fmla="*/ 2657271 w 2675155"/>
                <a:gd name="connsiteY1" fmla="*/ 1258069 h 1921395"/>
                <a:gd name="connsiteX2" fmla="*/ 2675155 w 2675155"/>
                <a:gd name="connsiteY2" fmla="*/ 1403274 h 1921395"/>
                <a:gd name="connsiteX3" fmla="*/ 2631109 w 2675155"/>
                <a:gd name="connsiteY3" fmla="*/ 1397849 h 1921395"/>
                <a:gd name="connsiteX4" fmla="*/ 2018570 w 2675155"/>
                <a:gd name="connsiteY4" fmla="*/ 1366685 h 1921395"/>
                <a:gd name="connsiteX5" fmla="*/ 1406031 w 2675155"/>
                <a:gd name="connsiteY5" fmla="*/ 1397849 h 1921395"/>
                <a:gd name="connsiteX6" fmla="*/ 1361985 w 2675155"/>
                <a:gd name="connsiteY6" fmla="*/ 1403274 h 1921395"/>
                <a:gd name="connsiteX7" fmla="*/ 1216780 w 2675155"/>
                <a:gd name="connsiteY7" fmla="*/ 1421158 h 1921395"/>
                <a:gd name="connsiteX8" fmla="*/ 560 w 2675155"/>
                <a:gd name="connsiteY8" fmla="*/ 1920160 h 1921395"/>
                <a:gd name="connsiteX9" fmla="*/ 0 w 2675155"/>
                <a:gd name="connsiteY9" fmla="*/ 1921395 h 1921395"/>
                <a:gd name="connsiteX10" fmla="*/ 3582 w 2675155"/>
                <a:gd name="connsiteY10" fmla="*/ 1849250 h 1921395"/>
                <a:gd name="connsiteX11" fmla="*/ 2018570 w 2675155"/>
                <a:gd name="connsiteY11" fmla="*/ 0 h 192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5155" h="1921395">
                  <a:moveTo>
                    <a:pt x="2018570" y="0"/>
                  </a:moveTo>
                  <a:cubicBezTo>
                    <a:pt x="2305692" y="0"/>
                    <a:pt x="2552041" y="518754"/>
                    <a:pt x="2657271" y="1258069"/>
                  </a:cubicBezTo>
                  <a:lnTo>
                    <a:pt x="2675155" y="1403274"/>
                  </a:lnTo>
                  <a:lnTo>
                    <a:pt x="2631109" y="1397849"/>
                  </a:lnTo>
                  <a:cubicBezTo>
                    <a:pt x="2437608" y="1377596"/>
                    <a:pt x="2231876" y="1366685"/>
                    <a:pt x="2018570" y="1366685"/>
                  </a:cubicBezTo>
                  <a:cubicBezTo>
                    <a:pt x="1805265" y="1366685"/>
                    <a:pt x="1599532" y="1377596"/>
                    <a:pt x="1406031" y="1397849"/>
                  </a:cubicBezTo>
                  <a:lnTo>
                    <a:pt x="1361985" y="1403274"/>
                  </a:lnTo>
                  <a:lnTo>
                    <a:pt x="1216780" y="1421158"/>
                  </a:lnTo>
                  <a:cubicBezTo>
                    <a:pt x="600685" y="1508850"/>
                    <a:pt x="137756" y="1694541"/>
                    <a:pt x="560" y="1920160"/>
                  </a:cubicBezTo>
                  <a:lnTo>
                    <a:pt x="0" y="1921395"/>
                  </a:lnTo>
                  <a:lnTo>
                    <a:pt x="3582" y="1849250"/>
                  </a:lnTo>
                  <a:cubicBezTo>
                    <a:pt x="107305" y="810554"/>
                    <a:pt x="969862" y="0"/>
                    <a:pt x="2018570" y="0"/>
                  </a:cubicBezTo>
                  <a:close/>
                </a:path>
              </a:pathLst>
            </a:custGeom>
            <a:solidFill>
              <a:schemeClr val="accent5">
                <a:lumMod val="75000"/>
              </a:schemeClr>
            </a:solidFill>
            <a:ln>
              <a:no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Freeform: Shape 28">
              <a:extLst>
                <a:ext uri="{FF2B5EF4-FFF2-40B4-BE49-F238E27FC236}">
                  <a16:creationId xmlns:a16="http://schemas.microsoft.com/office/drawing/2014/main" id="{EA2A6A55-C983-2C55-6FA1-A7692EF900E9}"/>
                </a:ext>
              </a:extLst>
            </p:cNvPr>
            <p:cNvSpPr/>
            <p:nvPr/>
          </p:nvSpPr>
          <p:spPr>
            <a:xfrm>
              <a:off x="4542503" y="2602807"/>
              <a:ext cx="2025445" cy="2716444"/>
            </a:xfrm>
            <a:custGeom>
              <a:avLst/>
              <a:gdLst>
                <a:gd name="connsiteX0" fmla="*/ 1368860 w 2025445"/>
                <a:gd name="connsiteY0" fmla="*/ 0 h 2716444"/>
                <a:gd name="connsiteX1" fmla="*/ 1363435 w 2025445"/>
                <a:gd name="connsiteY1" fmla="*/ 44046 h 2716444"/>
                <a:gd name="connsiteX2" fmla="*/ 1332271 w 2025445"/>
                <a:gd name="connsiteY2" fmla="*/ 656585 h 2716444"/>
                <a:gd name="connsiteX3" fmla="*/ 1363435 w 2025445"/>
                <a:gd name="connsiteY3" fmla="*/ 1269124 h 2716444"/>
                <a:gd name="connsiteX4" fmla="*/ 1368860 w 2025445"/>
                <a:gd name="connsiteY4" fmla="*/ 1313170 h 2716444"/>
                <a:gd name="connsiteX5" fmla="*/ 1386744 w 2025445"/>
                <a:gd name="connsiteY5" fmla="*/ 1458375 h 2716444"/>
                <a:gd name="connsiteX6" fmla="*/ 2025445 w 2025445"/>
                <a:gd name="connsiteY6" fmla="*/ 2716444 h 2716444"/>
                <a:gd name="connsiteX7" fmla="*/ 10457 w 2025445"/>
                <a:gd name="connsiteY7" fmla="*/ 867194 h 2716444"/>
                <a:gd name="connsiteX8" fmla="*/ 6875 w 2025445"/>
                <a:gd name="connsiteY8" fmla="*/ 795049 h 2716444"/>
                <a:gd name="connsiteX9" fmla="*/ 0 w 2025445"/>
                <a:gd name="connsiteY9" fmla="*/ 656585 h 2716444"/>
                <a:gd name="connsiteX10" fmla="*/ 6875 w 2025445"/>
                <a:gd name="connsiteY10" fmla="*/ 518121 h 2716444"/>
                <a:gd name="connsiteX11" fmla="*/ 7435 w 2025445"/>
                <a:gd name="connsiteY11" fmla="*/ 516886 h 2716444"/>
                <a:gd name="connsiteX12" fmla="*/ 1223655 w 2025445"/>
                <a:gd name="connsiteY12" fmla="*/ 17884 h 27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5445" h="2716444">
                  <a:moveTo>
                    <a:pt x="1368860" y="0"/>
                  </a:moveTo>
                  <a:lnTo>
                    <a:pt x="1363435" y="44046"/>
                  </a:lnTo>
                  <a:cubicBezTo>
                    <a:pt x="1343182" y="237547"/>
                    <a:pt x="1332271" y="443280"/>
                    <a:pt x="1332271" y="656585"/>
                  </a:cubicBezTo>
                  <a:cubicBezTo>
                    <a:pt x="1332271" y="869891"/>
                    <a:pt x="1343182" y="1075623"/>
                    <a:pt x="1363435" y="1269124"/>
                  </a:cubicBezTo>
                  <a:lnTo>
                    <a:pt x="1368860" y="1313170"/>
                  </a:lnTo>
                  <a:lnTo>
                    <a:pt x="1386744" y="1458375"/>
                  </a:lnTo>
                  <a:cubicBezTo>
                    <a:pt x="1491974" y="2197690"/>
                    <a:pt x="1738323" y="2716444"/>
                    <a:pt x="2025445" y="2716444"/>
                  </a:cubicBezTo>
                  <a:cubicBezTo>
                    <a:pt x="976737" y="2716444"/>
                    <a:pt x="114180" y="1905891"/>
                    <a:pt x="10457" y="867194"/>
                  </a:cubicBezTo>
                  <a:lnTo>
                    <a:pt x="6875" y="795049"/>
                  </a:lnTo>
                  <a:lnTo>
                    <a:pt x="0" y="656585"/>
                  </a:lnTo>
                  <a:lnTo>
                    <a:pt x="6875" y="518121"/>
                  </a:lnTo>
                  <a:lnTo>
                    <a:pt x="7435" y="516886"/>
                  </a:lnTo>
                  <a:cubicBezTo>
                    <a:pt x="144631" y="291267"/>
                    <a:pt x="607560" y="105576"/>
                    <a:pt x="1223655" y="17884"/>
                  </a:cubicBezTo>
                  <a:close/>
                </a:path>
              </a:pathLst>
            </a:custGeom>
            <a:solidFill>
              <a:schemeClr val="accent5">
                <a:lumMod val="50000"/>
              </a:schemeClr>
            </a:solidFill>
            <a:ln>
              <a:no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1" name="Freeform: Shape 30">
              <a:extLst>
                <a:ext uri="{FF2B5EF4-FFF2-40B4-BE49-F238E27FC236}">
                  <a16:creationId xmlns:a16="http://schemas.microsoft.com/office/drawing/2014/main" id="{5C83240F-7F50-51E8-41E1-4B9F3A3535AF}"/>
                </a:ext>
              </a:extLst>
            </p:cNvPr>
            <p:cNvSpPr/>
            <p:nvPr/>
          </p:nvSpPr>
          <p:spPr>
            <a:xfrm>
              <a:off x="6567948" y="1199533"/>
              <a:ext cx="2025445" cy="2716444"/>
            </a:xfrm>
            <a:custGeom>
              <a:avLst/>
              <a:gdLst>
                <a:gd name="connsiteX0" fmla="*/ 0 w 2025445"/>
                <a:gd name="connsiteY0" fmla="*/ 0 h 2716444"/>
                <a:gd name="connsiteX1" fmla="*/ 2014988 w 2025445"/>
                <a:gd name="connsiteY1" fmla="*/ 1849250 h 2716444"/>
                <a:gd name="connsiteX2" fmla="*/ 2018570 w 2025445"/>
                <a:gd name="connsiteY2" fmla="*/ 1921398 h 2716444"/>
                <a:gd name="connsiteX3" fmla="*/ 2025445 w 2025445"/>
                <a:gd name="connsiteY3" fmla="*/ 2059859 h 2716444"/>
                <a:gd name="connsiteX4" fmla="*/ 2018570 w 2025445"/>
                <a:gd name="connsiteY4" fmla="*/ 2198321 h 2716444"/>
                <a:gd name="connsiteX5" fmla="*/ 2018009 w 2025445"/>
                <a:gd name="connsiteY5" fmla="*/ 2199558 h 2716444"/>
                <a:gd name="connsiteX6" fmla="*/ 801790 w 2025445"/>
                <a:gd name="connsiteY6" fmla="*/ 2698560 h 2716444"/>
                <a:gd name="connsiteX7" fmla="*/ 656585 w 2025445"/>
                <a:gd name="connsiteY7" fmla="*/ 2716444 h 2716444"/>
                <a:gd name="connsiteX8" fmla="*/ 662010 w 2025445"/>
                <a:gd name="connsiteY8" fmla="*/ 2672398 h 2716444"/>
                <a:gd name="connsiteX9" fmla="*/ 693174 w 2025445"/>
                <a:gd name="connsiteY9" fmla="*/ 2059859 h 2716444"/>
                <a:gd name="connsiteX10" fmla="*/ 662010 w 2025445"/>
                <a:gd name="connsiteY10" fmla="*/ 1447320 h 2716444"/>
                <a:gd name="connsiteX11" fmla="*/ 656585 w 2025445"/>
                <a:gd name="connsiteY11" fmla="*/ 1403274 h 2716444"/>
                <a:gd name="connsiteX12" fmla="*/ 638701 w 2025445"/>
                <a:gd name="connsiteY12" fmla="*/ 1258069 h 2716444"/>
                <a:gd name="connsiteX13" fmla="*/ 0 w 2025445"/>
                <a:gd name="connsiteY13" fmla="*/ 0 h 27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5445" h="2716444">
                  <a:moveTo>
                    <a:pt x="0" y="0"/>
                  </a:moveTo>
                  <a:cubicBezTo>
                    <a:pt x="1048708" y="0"/>
                    <a:pt x="1911265" y="810554"/>
                    <a:pt x="2014988" y="1849250"/>
                  </a:cubicBezTo>
                  <a:lnTo>
                    <a:pt x="2018570" y="1921398"/>
                  </a:lnTo>
                  <a:lnTo>
                    <a:pt x="2025445" y="2059859"/>
                  </a:lnTo>
                  <a:lnTo>
                    <a:pt x="2018570" y="2198321"/>
                  </a:lnTo>
                  <a:lnTo>
                    <a:pt x="2018009" y="2199558"/>
                  </a:lnTo>
                  <a:cubicBezTo>
                    <a:pt x="1880813" y="2425177"/>
                    <a:pt x="1417885" y="2610869"/>
                    <a:pt x="801790" y="2698560"/>
                  </a:cubicBezTo>
                  <a:lnTo>
                    <a:pt x="656585" y="2716444"/>
                  </a:lnTo>
                  <a:lnTo>
                    <a:pt x="662010" y="2672398"/>
                  </a:lnTo>
                  <a:cubicBezTo>
                    <a:pt x="682264" y="2478897"/>
                    <a:pt x="693174" y="2273165"/>
                    <a:pt x="693174" y="2059859"/>
                  </a:cubicBezTo>
                  <a:cubicBezTo>
                    <a:pt x="693174" y="1846554"/>
                    <a:pt x="682264" y="1640821"/>
                    <a:pt x="662010" y="1447320"/>
                  </a:cubicBezTo>
                  <a:lnTo>
                    <a:pt x="656585" y="1403274"/>
                  </a:lnTo>
                  <a:lnTo>
                    <a:pt x="638701" y="1258069"/>
                  </a:lnTo>
                  <a:cubicBezTo>
                    <a:pt x="533471" y="518754"/>
                    <a:pt x="287122" y="0"/>
                    <a:pt x="0" y="0"/>
                  </a:cubicBezTo>
                  <a:close/>
                </a:path>
              </a:pathLst>
            </a:custGeom>
            <a:solidFill>
              <a:schemeClr val="accent5"/>
            </a:solidFill>
            <a:ln>
              <a:no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0" name="Freeform: Shape 29">
              <a:extLst>
                <a:ext uri="{FF2B5EF4-FFF2-40B4-BE49-F238E27FC236}">
                  <a16:creationId xmlns:a16="http://schemas.microsoft.com/office/drawing/2014/main" id="{9AF8620B-3C12-F345-C54B-8103488E15C9}"/>
                </a:ext>
              </a:extLst>
            </p:cNvPr>
            <p:cNvSpPr/>
            <p:nvPr/>
          </p:nvSpPr>
          <p:spPr>
            <a:xfrm>
              <a:off x="5911363" y="3397854"/>
              <a:ext cx="2675155" cy="1921397"/>
            </a:xfrm>
            <a:custGeom>
              <a:avLst/>
              <a:gdLst>
                <a:gd name="connsiteX0" fmla="*/ 2675155 w 2675155"/>
                <a:gd name="connsiteY0" fmla="*/ 0 h 1921397"/>
                <a:gd name="connsiteX1" fmla="*/ 2671573 w 2675155"/>
                <a:gd name="connsiteY1" fmla="*/ 72147 h 1921397"/>
                <a:gd name="connsiteX2" fmla="*/ 656585 w 2675155"/>
                <a:gd name="connsiteY2" fmla="*/ 1921397 h 1921397"/>
                <a:gd name="connsiteX3" fmla="*/ 17884 w 2675155"/>
                <a:gd name="connsiteY3" fmla="*/ 663328 h 1921397"/>
                <a:gd name="connsiteX4" fmla="*/ 0 w 2675155"/>
                <a:gd name="connsiteY4" fmla="*/ 518123 h 1921397"/>
                <a:gd name="connsiteX5" fmla="*/ 44046 w 2675155"/>
                <a:gd name="connsiteY5" fmla="*/ 523548 h 1921397"/>
                <a:gd name="connsiteX6" fmla="*/ 656585 w 2675155"/>
                <a:gd name="connsiteY6" fmla="*/ 554712 h 1921397"/>
                <a:gd name="connsiteX7" fmla="*/ 1269124 w 2675155"/>
                <a:gd name="connsiteY7" fmla="*/ 523548 h 1921397"/>
                <a:gd name="connsiteX8" fmla="*/ 1313170 w 2675155"/>
                <a:gd name="connsiteY8" fmla="*/ 518123 h 1921397"/>
                <a:gd name="connsiteX9" fmla="*/ 1458375 w 2675155"/>
                <a:gd name="connsiteY9" fmla="*/ 500239 h 1921397"/>
                <a:gd name="connsiteX10" fmla="*/ 2674594 w 2675155"/>
                <a:gd name="connsiteY10" fmla="*/ 1237 h 19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5155" h="1921397">
                  <a:moveTo>
                    <a:pt x="2675155" y="0"/>
                  </a:moveTo>
                  <a:lnTo>
                    <a:pt x="2671573" y="72147"/>
                  </a:lnTo>
                  <a:cubicBezTo>
                    <a:pt x="2567850" y="1110844"/>
                    <a:pt x="1705293" y="1921397"/>
                    <a:pt x="656585" y="1921397"/>
                  </a:cubicBezTo>
                  <a:cubicBezTo>
                    <a:pt x="369463" y="1921397"/>
                    <a:pt x="123114" y="1402643"/>
                    <a:pt x="17884" y="663328"/>
                  </a:cubicBezTo>
                  <a:lnTo>
                    <a:pt x="0" y="518123"/>
                  </a:lnTo>
                  <a:lnTo>
                    <a:pt x="44046" y="523548"/>
                  </a:lnTo>
                  <a:cubicBezTo>
                    <a:pt x="237547" y="543802"/>
                    <a:pt x="443280" y="554712"/>
                    <a:pt x="656585" y="554712"/>
                  </a:cubicBezTo>
                  <a:cubicBezTo>
                    <a:pt x="869891" y="554712"/>
                    <a:pt x="1075623" y="543802"/>
                    <a:pt x="1269124" y="523548"/>
                  </a:cubicBezTo>
                  <a:lnTo>
                    <a:pt x="1313170" y="518123"/>
                  </a:lnTo>
                  <a:lnTo>
                    <a:pt x="1458375" y="500239"/>
                  </a:lnTo>
                  <a:cubicBezTo>
                    <a:pt x="2074470" y="412548"/>
                    <a:pt x="2537398" y="226856"/>
                    <a:pt x="2674594" y="1237"/>
                  </a:cubicBezTo>
                  <a:close/>
                </a:path>
              </a:pathLst>
            </a:custGeom>
            <a:solidFill>
              <a:srgbClr val="00B0F0"/>
            </a:solidFill>
            <a:ln>
              <a:no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pic>
        <p:nvPicPr>
          <p:cNvPr id="36" name="Graphic 35" descr="Research with solid fill">
            <a:extLst>
              <a:ext uri="{FF2B5EF4-FFF2-40B4-BE49-F238E27FC236}">
                <a16:creationId xmlns:a16="http://schemas.microsoft.com/office/drawing/2014/main" id="{3F284E00-1C88-2C91-B74C-7E2E4C087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8610" y="1666976"/>
            <a:ext cx="662589" cy="592388"/>
          </a:xfrm>
          <a:prstGeom prst="rect">
            <a:avLst/>
          </a:prstGeom>
        </p:spPr>
      </p:pic>
      <p:pic>
        <p:nvPicPr>
          <p:cNvPr id="37" name="Graphic 36" descr="Venn diagram with solid fill">
            <a:extLst>
              <a:ext uri="{FF2B5EF4-FFF2-40B4-BE49-F238E27FC236}">
                <a16:creationId xmlns:a16="http://schemas.microsoft.com/office/drawing/2014/main" id="{54B8D3B1-200C-7B3A-8445-E403830794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9638" y="3582680"/>
            <a:ext cx="546383" cy="575914"/>
          </a:xfrm>
          <a:prstGeom prst="rect">
            <a:avLst/>
          </a:prstGeom>
        </p:spPr>
      </p:pic>
      <p:pic>
        <p:nvPicPr>
          <p:cNvPr id="38" name="Graphic 37" descr="Statistics with solid fill">
            <a:extLst>
              <a:ext uri="{FF2B5EF4-FFF2-40B4-BE49-F238E27FC236}">
                <a16:creationId xmlns:a16="http://schemas.microsoft.com/office/drawing/2014/main" id="{74200BCE-A29C-3C11-8F8D-6A3A61BF5C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4414" y="4225202"/>
            <a:ext cx="607317" cy="440484"/>
          </a:xfrm>
          <a:prstGeom prst="rect">
            <a:avLst/>
          </a:prstGeom>
        </p:spPr>
      </p:pic>
      <p:pic>
        <p:nvPicPr>
          <p:cNvPr id="40" name="Graphic 39" descr="Pie chart with solid fill">
            <a:extLst>
              <a:ext uri="{FF2B5EF4-FFF2-40B4-BE49-F238E27FC236}">
                <a16:creationId xmlns:a16="http://schemas.microsoft.com/office/drawing/2014/main" id="{283F885E-8F07-489F-7CF7-FA92EE4AF1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57882" y="2311063"/>
            <a:ext cx="513679" cy="504827"/>
          </a:xfrm>
          <a:prstGeom prst="rect">
            <a:avLst/>
          </a:prstGeom>
        </p:spPr>
      </p:pic>
      <p:sp>
        <p:nvSpPr>
          <p:cNvPr id="41" name="TextBox 40">
            <a:extLst>
              <a:ext uri="{FF2B5EF4-FFF2-40B4-BE49-F238E27FC236}">
                <a16:creationId xmlns:a16="http://schemas.microsoft.com/office/drawing/2014/main" id="{72EC037E-B6A1-BAE8-F38E-A5885CC89B1B}"/>
              </a:ext>
            </a:extLst>
          </p:cNvPr>
          <p:cNvSpPr txBox="1"/>
          <p:nvPr/>
        </p:nvSpPr>
        <p:spPr>
          <a:xfrm>
            <a:off x="4591948" y="226873"/>
            <a:ext cx="3604932" cy="584775"/>
          </a:xfrm>
          <a:prstGeom prst="rect">
            <a:avLst/>
          </a:prstGeom>
          <a:noFill/>
        </p:spPr>
        <p:txBody>
          <a:bodyPr wrap="square" rtlCol="0">
            <a:spAutoFit/>
          </a:bodyPr>
          <a:lstStyle/>
          <a:p>
            <a:r>
              <a:rPr lang="en-IN" sz="3200" u="sng" dirty="0">
                <a:solidFill>
                  <a:schemeClr val="accent5"/>
                </a:solidFill>
                <a:latin typeface="Arial Black" panose="020B0A04020102020204" pitchFamily="34" charset="0"/>
              </a:rPr>
              <a:t>MILESSTONES</a:t>
            </a:r>
          </a:p>
        </p:txBody>
      </p:sp>
      <p:sp>
        <p:nvSpPr>
          <p:cNvPr id="43" name="Rectangle: Rounded Corners 42">
            <a:extLst>
              <a:ext uri="{FF2B5EF4-FFF2-40B4-BE49-F238E27FC236}">
                <a16:creationId xmlns:a16="http://schemas.microsoft.com/office/drawing/2014/main" id="{28DE0712-8654-D232-E3CC-178612779E44}"/>
              </a:ext>
            </a:extLst>
          </p:cNvPr>
          <p:cNvSpPr/>
          <p:nvPr/>
        </p:nvSpPr>
        <p:spPr>
          <a:xfrm>
            <a:off x="260555" y="1585110"/>
            <a:ext cx="3772630" cy="158435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C9571924-BC50-4D0C-2EE3-87B7644C1C21}"/>
              </a:ext>
            </a:extLst>
          </p:cNvPr>
          <p:cNvSpPr txBox="1"/>
          <p:nvPr/>
        </p:nvSpPr>
        <p:spPr>
          <a:xfrm>
            <a:off x="264350" y="1686711"/>
            <a:ext cx="3840403" cy="1477328"/>
          </a:xfrm>
          <a:prstGeom prst="rect">
            <a:avLst/>
          </a:prstGeom>
          <a:noFill/>
        </p:spPr>
        <p:txBody>
          <a:bodyPr wrap="square" rtlCol="0">
            <a:spAutoFit/>
          </a:bodyPr>
          <a:lstStyle/>
          <a:p>
            <a:r>
              <a:rPr lang="en-US" dirty="0">
                <a:solidFill>
                  <a:schemeClr val="bg1"/>
                </a:solidFill>
              </a:rPr>
              <a:t>Collected feedback from surveys, social media, and reviews; cleaned, standardized, and merged into a unified dataset with consistent keys for analysis.</a:t>
            </a:r>
            <a:endParaRPr lang="en-IN" dirty="0">
              <a:solidFill>
                <a:schemeClr val="bg1"/>
              </a:solidFill>
            </a:endParaRPr>
          </a:p>
        </p:txBody>
      </p:sp>
      <p:sp>
        <p:nvSpPr>
          <p:cNvPr id="45" name="TextBox 44">
            <a:extLst>
              <a:ext uri="{FF2B5EF4-FFF2-40B4-BE49-F238E27FC236}">
                <a16:creationId xmlns:a16="http://schemas.microsoft.com/office/drawing/2014/main" id="{90CAB0C0-2075-4AB8-0646-1DF31952DD98}"/>
              </a:ext>
            </a:extLst>
          </p:cNvPr>
          <p:cNvSpPr txBox="1"/>
          <p:nvPr/>
        </p:nvSpPr>
        <p:spPr>
          <a:xfrm>
            <a:off x="228496" y="1149670"/>
            <a:ext cx="4886632" cy="646331"/>
          </a:xfrm>
          <a:prstGeom prst="rect">
            <a:avLst/>
          </a:prstGeom>
          <a:noFill/>
        </p:spPr>
        <p:txBody>
          <a:bodyPr wrap="square" rtlCol="0">
            <a:spAutoFit/>
          </a:bodyPr>
          <a:lstStyle/>
          <a:p>
            <a:r>
              <a:rPr lang="en-US" b="1" dirty="0">
                <a:solidFill>
                  <a:schemeClr val="bg1"/>
                </a:solidFill>
              </a:rPr>
              <a:t>Milestone 1 – Data Collection &amp; Cleaning</a:t>
            </a:r>
          </a:p>
          <a:p>
            <a:endParaRPr lang="en-IN" dirty="0"/>
          </a:p>
        </p:txBody>
      </p:sp>
      <p:sp>
        <p:nvSpPr>
          <p:cNvPr id="46" name="TextBox 45">
            <a:extLst>
              <a:ext uri="{FF2B5EF4-FFF2-40B4-BE49-F238E27FC236}">
                <a16:creationId xmlns:a16="http://schemas.microsoft.com/office/drawing/2014/main" id="{E5377533-9729-8481-5793-BBC35750F33E}"/>
              </a:ext>
            </a:extLst>
          </p:cNvPr>
          <p:cNvSpPr txBox="1"/>
          <p:nvPr/>
        </p:nvSpPr>
        <p:spPr>
          <a:xfrm>
            <a:off x="241978" y="3865335"/>
            <a:ext cx="4886632" cy="923330"/>
          </a:xfrm>
          <a:prstGeom prst="rect">
            <a:avLst/>
          </a:prstGeom>
          <a:noFill/>
        </p:spPr>
        <p:txBody>
          <a:bodyPr wrap="square" rtlCol="0">
            <a:spAutoFit/>
          </a:bodyPr>
          <a:lstStyle/>
          <a:p>
            <a:r>
              <a:rPr lang="en-US" b="1" dirty="0">
                <a:solidFill>
                  <a:schemeClr val="bg1"/>
                </a:solidFill>
              </a:rPr>
              <a:t>Milestone 2 – </a:t>
            </a:r>
            <a:r>
              <a:rPr lang="en-IN" b="1" dirty="0">
                <a:solidFill>
                  <a:schemeClr val="bg1"/>
                </a:solidFill>
              </a:rPr>
              <a:t>Sentiment Analysis Implementation</a:t>
            </a:r>
            <a:endParaRPr lang="en-US" b="1" dirty="0">
              <a:solidFill>
                <a:schemeClr val="bg1"/>
              </a:solidFill>
            </a:endParaRPr>
          </a:p>
          <a:p>
            <a:endParaRPr lang="en-IN" dirty="0"/>
          </a:p>
        </p:txBody>
      </p:sp>
      <p:sp>
        <p:nvSpPr>
          <p:cNvPr id="47" name="Rectangle: Rounded Corners 46">
            <a:extLst>
              <a:ext uri="{FF2B5EF4-FFF2-40B4-BE49-F238E27FC236}">
                <a16:creationId xmlns:a16="http://schemas.microsoft.com/office/drawing/2014/main" id="{90C15897-D53D-8C08-031C-CF5DBC0D8BDE}"/>
              </a:ext>
            </a:extLst>
          </p:cNvPr>
          <p:cNvSpPr/>
          <p:nvPr/>
        </p:nvSpPr>
        <p:spPr>
          <a:xfrm>
            <a:off x="213533" y="4584954"/>
            <a:ext cx="3941997" cy="158435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DDF9D7E5-9573-E23F-CBE0-94C86E879BEB}"/>
              </a:ext>
            </a:extLst>
          </p:cNvPr>
          <p:cNvSpPr txBox="1"/>
          <p:nvPr/>
        </p:nvSpPr>
        <p:spPr>
          <a:xfrm>
            <a:off x="194552" y="4704056"/>
            <a:ext cx="3971324" cy="1200329"/>
          </a:xfrm>
          <a:prstGeom prst="rect">
            <a:avLst/>
          </a:prstGeom>
          <a:noFill/>
        </p:spPr>
        <p:txBody>
          <a:bodyPr wrap="square" rtlCol="0">
            <a:spAutoFit/>
          </a:bodyPr>
          <a:lstStyle/>
          <a:p>
            <a:r>
              <a:rPr lang="en-US" dirty="0">
                <a:solidFill>
                  <a:schemeClr val="bg1"/>
                </a:solidFill>
              </a:rPr>
              <a:t>Collected feedback from surveys, social media, and reviews; cleaned, standardized, and merged into a unified dataset with consistent keys for analysis</a:t>
            </a:r>
            <a:r>
              <a:rPr lang="en-US" dirty="0"/>
              <a:t>.</a:t>
            </a:r>
            <a:endParaRPr lang="en-IN" dirty="0"/>
          </a:p>
        </p:txBody>
      </p:sp>
      <p:sp>
        <p:nvSpPr>
          <p:cNvPr id="49" name="TextBox 48">
            <a:extLst>
              <a:ext uri="{FF2B5EF4-FFF2-40B4-BE49-F238E27FC236}">
                <a16:creationId xmlns:a16="http://schemas.microsoft.com/office/drawing/2014/main" id="{31351297-B23D-6AC4-B4AC-1D9F5F47D896}"/>
              </a:ext>
            </a:extLst>
          </p:cNvPr>
          <p:cNvSpPr txBox="1"/>
          <p:nvPr/>
        </p:nvSpPr>
        <p:spPr>
          <a:xfrm>
            <a:off x="8502550" y="1177163"/>
            <a:ext cx="4886632" cy="369332"/>
          </a:xfrm>
          <a:prstGeom prst="rect">
            <a:avLst/>
          </a:prstGeom>
          <a:noFill/>
        </p:spPr>
        <p:txBody>
          <a:bodyPr wrap="square" rtlCol="0">
            <a:spAutoFit/>
          </a:bodyPr>
          <a:lstStyle/>
          <a:p>
            <a:r>
              <a:rPr lang="en-US" b="1" dirty="0">
                <a:solidFill>
                  <a:schemeClr val="bg1"/>
                </a:solidFill>
              </a:rPr>
              <a:t>Milestone 3 – Product Performance</a:t>
            </a:r>
            <a:endParaRPr lang="en-IN" dirty="0"/>
          </a:p>
        </p:txBody>
      </p:sp>
      <p:sp>
        <p:nvSpPr>
          <p:cNvPr id="50" name="Rectangle: Rounded Corners 49">
            <a:extLst>
              <a:ext uri="{FF2B5EF4-FFF2-40B4-BE49-F238E27FC236}">
                <a16:creationId xmlns:a16="http://schemas.microsoft.com/office/drawing/2014/main" id="{267FFDF8-3DBD-83C4-4625-AC4B86074018}"/>
              </a:ext>
            </a:extLst>
          </p:cNvPr>
          <p:cNvSpPr/>
          <p:nvPr/>
        </p:nvSpPr>
        <p:spPr>
          <a:xfrm>
            <a:off x="8564423" y="1585110"/>
            <a:ext cx="3400908" cy="149706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4F03CA3E-CB3A-5F19-83F4-1F85EFAFD135}"/>
              </a:ext>
            </a:extLst>
          </p:cNvPr>
          <p:cNvSpPr txBox="1"/>
          <p:nvPr/>
        </p:nvSpPr>
        <p:spPr>
          <a:xfrm>
            <a:off x="8871654" y="1585110"/>
            <a:ext cx="2871019" cy="1754326"/>
          </a:xfrm>
          <a:prstGeom prst="rect">
            <a:avLst/>
          </a:prstGeom>
          <a:noFill/>
        </p:spPr>
        <p:txBody>
          <a:bodyPr wrap="square" rtlCol="0">
            <a:spAutoFit/>
          </a:bodyPr>
          <a:lstStyle/>
          <a:p>
            <a:r>
              <a:rPr lang="en-US" dirty="0">
                <a:solidFill>
                  <a:schemeClr val="bg1"/>
                </a:solidFill>
              </a:rPr>
              <a:t>Clustered users into groups like Loyal Fans, Critics, and Silent Users based on sentiment patterns, activity level, and preferences.</a:t>
            </a:r>
          </a:p>
          <a:p>
            <a:endParaRPr lang="en-IN" dirty="0"/>
          </a:p>
        </p:txBody>
      </p:sp>
      <p:sp>
        <p:nvSpPr>
          <p:cNvPr id="52" name="TextBox 51">
            <a:extLst>
              <a:ext uri="{FF2B5EF4-FFF2-40B4-BE49-F238E27FC236}">
                <a16:creationId xmlns:a16="http://schemas.microsoft.com/office/drawing/2014/main" id="{534263FB-A3D4-4493-CD0D-F1BC2B87F850}"/>
              </a:ext>
            </a:extLst>
          </p:cNvPr>
          <p:cNvSpPr txBox="1"/>
          <p:nvPr/>
        </p:nvSpPr>
        <p:spPr>
          <a:xfrm>
            <a:off x="8502550" y="4040536"/>
            <a:ext cx="4886632" cy="369332"/>
          </a:xfrm>
          <a:prstGeom prst="rect">
            <a:avLst/>
          </a:prstGeom>
          <a:noFill/>
        </p:spPr>
        <p:txBody>
          <a:bodyPr wrap="square" rtlCol="0">
            <a:spAutoFit/>
          </a:bodyPr>
          <a:lstStyle/>
          <a:p>
            <a:r>
              <a:rPr lang="en-US" b="1" dirty="0">
                <a:solidFill>
                  <a:schemeClr val="bg1"/>
                </a:solidFill>
              </a:rPr>
              <a:t>Milestone 4 – Strategy and Trend</a:t>
            </a:r>
            <a:endParaRPr lang="en-IN" dirty="0"/>
          </a:p>
        </p:txBody>
      </p:sp>
      <p:sp>
        <p:nvSpPr>
          <p:cNvPr id="53" name="Rectangle: Rounded Corners 52">
            <a:extLst>
              <a:ext uri="{FF2B5EF4-FFF2-40B4-BE49-F238E27FC236}">
                <a16:creationId xmlns:a16="http://schemas.microsoft.com/office/drawing/2014/main" id="{CFB47793-5EFB-E35B-3B27-D319F0E54940}"/>
              </a:ext>
            </a:extLst>
          </p:cNvPr>
          <p:cNvSpPr/>
          <p:nvPr/>
        </p:nvSpPr>
        <p:spPr>
          <a:xfrm>
            <a:off x="8558419" y="4496161"/>
            <a:ext cx="3400908" cy="1497063"/>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D5BC2DA9-C5AC-0E1D-76F6-15BDAC123480}"/>
              </a:ext>
            </a:extLst>
          </p:cNvPr>
          <p:cNvSpPr txBox="1"/>
          <p:nvPr/>
        </p:nvSpPr>
        <p:spPr>
          <a:xfrm>
            <a:off x="8608622" y="4490428"/>
            <a:ext cx="3397082" cy="1477328"/>
          </a:xfrm>
          <a:prstGeom prst="rect">
            <a:avLst/>
          </a:prstGeom>
          <a:noFill/>
        </p:spPr>
        <p:txBody>
          <a:bodyPr wrap="square" rtlCol="0">
            <a:spAutoFit/>
          </a:bodyPr>
          <a:lstStyle/>
          <a:p>
            <a:r>
              <a:rPr lang="en-US" dirty="0">
                <a:solidFill>
                  <a:schemeClr val="bg1"/>
                </a:solidFill>
              </a:rPr>
              <a:t>Built strategy dashboards highlighting trending keywords, sentiment shifts, and actionable insights for marketing and product improvement.</a:t>
            </a:r>
            <a:endParaRPr lang="en-IN" dirty="0">
              <a:solidFill>
                <a:schemeClr val="bg1"/>
              </a:solidFill>
            </a:endParaRPr>
          </a:p>
        </p:txBody>
      </p:sp>
    </p:spTree>
    <p:extLst>
      <p:ext uri="{BB962C8B-B14F-4D97-AF65-F5344CB8AC3E}">
        <p14:creationId xmlns:p14="http://schemas.microsoft.com/office/powerpoint/2010/main" val="348457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443928-7C20-7DAF-23ED-8760E319379E}"/>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03BED59-54EB-C89E-CF6F-DBBBB3897F3D}"/>
              </a:ext>
            </a:extLst>
          </p:cNvPr>
          <p:cNvSpPr/>
          <p:nvPr/>
        </p:nvSpPr>
        <p:spPr>
          <a:xfrm>
            <a:off x="766917" y="1071715"/>
            <a:ext cx="4955456" cy="247772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AA00D64-499D-1C5B-D4B9-9E75014FF698}"/>
              </a:ext>
            </a:extLst>
          </p:cNvPr>
          <p:cNvSpPr/>
          <p:nvPr/>
        </p:nvSpPr>
        <p:spPr>
          <a:xfrm>
            <a:off x="6469628" y="1071714"/>
            <a:ext cx="5053778" cy="2477729"/>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E4270BC-09F0-27CA-F6C5-388B24475947}"/>
              </a:ext>
            </a:extLst>
          </p:cNvPr>
          <p:cNvSpPr/>
          <p:nvPr/>
        </p:nvSpPr>
        <p:spPr>
          <a:xfrm>
            <a:off x="3618272" y="3859161"/>
            <a:ext cx="4955456" cy="2477729"/>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B9A2743-B01F-A2AD-B5D3-A3F5BAE77ABD}"/>
              </a:ext>
            </a:extLst>
          </p:cNvPr>
          <p:cNvSpPr txBox="1"/>
          <p:nvPr/>
        </p:nvSpPr>
        <p:spPr>
          <a:xfrm>
            <a:off x="3716593" y="177221"/>
            <a:ext cx="6607278" cy="584775"/>
          </a:xfrm>
          <a:prstGeom prst="rect">
            <a:avLst/>
          </a:prstGeom>
          <a:noFill/>
        </p:spPr>
        <p:txBody>
          <a:bodyPr wrap="square" rtlCol="0">
            <a:spAutoFit/>
          </a:bodyPr>
          <a:lstStyle/>
          <a:p>
            <a:r>
              <a:rPr lang="en-IN" sz="3200" u="sng" dirty="0">
                <a:solidFill>
                  <a:schemeClr val="accent5"/>
                </a:solidFill>
                <a:latin typeface="Arial Black" panose="020B0A04020102020204" pitchFamily="34" charset="0"/>
              </a:rPr>
              <a:t>PROJECT SCREENSHOTS</a:t>
            </a:r>
          </a:p>
        </p:txBody>
      </p:sp>
    </p:spTree>
    <p:extLst>
      <p:ext uri="{BB962C8B-B14F-4D97-AF65-F5344CB8AC3E}">
        <p14:creationId xmlns:p14="http://schemas.microsoft.com/office/powerpoint/2010/main" val="2498565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D19F83-6845-B127-17D4-43368472645B}"/>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EA77FC7-E62F-F6D8-4607-070DDCA8F4AA}"/>
              </a:ext>
            </a:extLst>
          </p:cNvPr>
          <p:cNvSpPr/>
          <p:nvPr/>
        </p:nvSpPr>
        <p:spPr>
          <a:xfrm>
            <a:off x="2025445" y="951271"/>
            <a:ext cx="8141110" cy="247772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33B14D4-F3C2-DE44-5CCC-095E6D14A57D}"/>
              </a:ext>
            </a:extLst>
          </p:cNvPr>
          <p:cNvSpPr/>
          <p:nvPr/>
        </p:nvSpPr>
        <p:spPr>
          <a:xfrm>
            <a:off x="2025445" y="3716594"/>
            <a:ext cx="8141110" cy="2477729"/>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B59CAA1-CF77-5DDE-27E2-FFA32EB9972B}"/>
              </a:ext>
            </a:extLst>
          </p:cNvPr>
          <p:cNvSpPr txBox="1"/>
          <p:nvPr/>
        </p:nvSpPr>
        <p:spPr>
          <a:xfrm>
            <a:off x="3500284" y="192404"/>
            <a:ext cx="5712542" cy="461665"/>
          </a:xfrm>
          <a:prstGeom prst="rect">
            <a:avLst/>
          </a:prstGeom>
          <a:noFill/>
        </p:spPr>
        <p:txBody>
          <a:bodyPr wrap="square" rtlCol="0">
            <a:spAutoFit/>
          </a:bodyPr>
          <a:lstStyle/>
          <a:p>
            <a:r>
              <a:rPr lang="en-IN" sz="2400" u="sng" dirty="0">
                <a:solidFill>
                  <a:schemeClr val="accent5"/>
                </a:solidFill>
                <a:latin typeface="Arial Black" panose="020B0A04020102020204" pitchFamily="34" charset="0"/>
              </a:rPr>
              <a:t>SCREENSHOTS MILESSTONE 4</a:t>
            </a:r>
          </a:p>
        </p:txBody>
      </p:sp>
    </p:spTree>
    <p:extLst>
      <p:ext uri="{BB962C8B-B14F-4D97-AF65-F5344CB8AC3E}">
        <p14:creationId xmlns:p14="http://schemas.microsoft.com/office/powerpoint/2010/main" val="1553280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980</Words>
  <Application>Microsoft Office PowerPoint</Application>
  <PresentationFormat>Widescreen</PresentationFormat>
  <Paragraphs>63</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Subhashini Rajagopal</dc:creator>
  <cp:lastModifiedBy>Subhashini Rajagopal</cp:lastModifiedBy>
  <cp:revision>3</cp:revision>
  <dcterms:created xsi:type="dcterms:W3CDTF">2025-10-04T09:36:37Z</dcterms:created>
  <dcterms:modified xsi:type="dcterms:W3CDTF">2025-10-09T13:59:05Z</dcterms:modified>
</cp:coreProperties>
</file>